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3.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4.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drawings/drawing1.xml" ContentType="application/vnd.openxmlformats-officedocument.drawingml.chartshapes+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notesSlides/notesSlide5.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notesSlides/notesSlide6.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notesMasterIdLst>
    <p:notesMasterId r:id="rId25"/>
  </p:notesMasterIdLst>
  <p:sldIdLst>
    <p:sldId id="256" r:id="rId2"/>
    <p:sldId id="346" r:id="rId3"/>
    <p:sldId id="367" r:id="rId4"/>
    <p:sldId id="366" r:id="rId5"/>
    <p:sldId id="368" r:id="rId6"/>
    <p:sldId id="347" r:id="rId7"/>
    <p:sldId id="348" r:id="rId8"/>
    <p:sldId id="351" r:id="rId9"/>
    <p:sldId id="365" r:id="rId10"/>
    <p:sldId id="349" r:id="rId11"/>
    <p:sldId id="353" r:id="rId12"/>
    <p:sldId id="354" r:id="rId13"/>
    <p:sldId id="352" r:id="rId14"/>
    <p:sldId id="370" r:id="rId15"/>
    <p:sldId id="357" r:id="rId16"/>
    <p:sldId id="369" r:id="rId17"/>
    <p:sldId id="363" r:id="rId18"/>
    <p:sldId id="364" r:id="rId19"/>
    <p:sldId id="297" r:id="rId20"/>
    <p:sldId id="331" r:id="rId21"/>
    <p:sldId id="371" r:id="rId22"/>
    <p:sldId id="362" r:id="rId23"/>
    <p:sldId id="339"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2C0E9"/>
    <a:srgbClr val="006666"/>
    <a:srgbClr val="A47A2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25" autoAdjust="0"/>
    <p:restoredTop sz="73369" autoAdjust="0"/>
  </p:normalViewPr>
  <p:slideViewPr>
    <p:cSldViewPr snapToGrid="0">
      <p:cViewPr varScale="1">
        <p:scale>
          <a:sx n="94" d="100"/>
          <a:sy n="94" d="100"/>
        </p:scale>
        <p:origin x="1792"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chartUserShapes" Target="../drawings/drawing1.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spPr>
            <a:solidFill>
              <a:schemeClr val="accent1"/>
            </a:solidFill>
            <a:ln>
              <a:noFill/>
            </a:ln>
            <a:effectLst/>
            <a:sp3d/>
          </c:spPr>
          <c:invertIfNegative val="0"/>
          <c:dLbls>
            <c:dLbl>
              <c:idx val="0"/>
              <c:layout>
                <c:manualLayout>
                  <c:x val="-5.5555555555555809E-3"/>
                  <c:y val="-1.3888888888888888E-2"/>
                </c:manualLayout>
              </c:layout>
              <c:tx>
                <c:rich>
                  <a:bodyPr/>
                  <a:lstStyle/>
                  <a:p>
                    <a:fld id="{09FE83C8-C301-422A-A109-BA618D51A419}" type="VALUE">
                      <a:rPr lang="en-US"/>
                      <a:pPr/>
                      <a:t>[VALUE]</a:t>
                    </a:fld>
                    <a:endParaRPr lang="en-US"/>
                  </a:p>
                  <a:p>
                    <a:r>
                      <a:rPr lang="en-US"/>
                      <a:t>(+12.8)</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E353-0E43-B0C0-7C56E83D67BC}"/>
                </c:ext>
              </c:extLst>
            </c:dLbl>
            <c:dLbl>
              <c:idx val="1"/>
              <c:layout>
                <c:manualLayout>
                  <c:x val="2.5462668816039986E-17"/>
                  <c:y val="-3.2407407407407447E-2"/>
                </c:manualLayout>
              </c:layout>
              <c:tx>
                <c:rich>
                  <a:bodyPr/>
                  <a:lstStyle/>
                  <a:p>
                    <a:fld id="{CF384B1E-F4E9-42F5-AA66-E9EE60DC9E57}" type="VALUE">
                      <a:rPr lang="en-US"/>
                      <a:pPr/>
                      <a:t>[VALUE]</a:t>
                    </a:fld>
                    <a:endParaRPr lang="en-US"/>
                  </a:p>
                  <a:p>
                    <a:r>
                      <a:rPr lang="en-US"/>
                      <a:t>(+-3.25)</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E353-0E43-B0C0-7C56E83D67BC}"/>
                </c:ext>
              </c:extLst>
            </c:dLbl>
            <c:dLbl>
              <c:idx val="2"/>
              <c:layout>
                <c:manualLayout>
                  <c:x val="-2.7777777777777779E-3"/>
                  <c:y val="-4.1666666666666664E-2"/>
                </c:manualLayout>
              </c:layout>
              <c:tx>
                <c:rich>
                  <a:bodyPr/>
                  <a:lstStyle/>
                  <a:p>
                    <a:fld id="{6AD0062F-193F-4BE9-8627-0A34535A54F5}" type="VALUE">
                      <a:rPr lang="en-US"/>
                      <a:pPr/>
                      <a:t>[VALUE]</a:t>
                    </a:fld>
                    <a:r>
                      <a:rPr lang="en-US"/>
                      <a:t> </a:t>
                    </a:r>
                  </a:p>
                  <a:p>
                    <a:r>
                      <a:rPr lang="en-US"/>
                      <a:t>(+-2.8)</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E353-0E43-B0C0-7C56E83D67BC}"/>
                </c:ext>
              </c:extLst>
            </c:dLbl>
            <c:dLbl>
              <c:idx val="3"/>
              <c:layout>
                <c:manualLayout>
                  <c:x val="-8.3333333333333332E-3"/>
                  <c:y val="-4.6296296296296384E-2"/>
                </c:manualLayout>
              </c:layout>
              <c:tx>
                <c:rich>
                  <a:bodyPr/>
                  <a:lstStyle/>
                  <a:p>
                    <a:fld id="{BE9A76B5-AC44-48DC-BD93-2AF9823AD031}" type="VALUE">
                      <a:rPr lang="en-US"/>
                      <a:pPr/>
                      <a:t>[VALUE]</a:t>
                    </a:fld>
                    <a:endParaRPr lang="en-US"/>
                  </a:p>
                  <a:p>
                    <a:r>
                      <a:rPr lang="en-US"/>
                      <a:t>(+-3.1)</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E353-0E43-B0C0-7C56E83D67BC}"/>
                </c:ext>
              </c:extLst>
            </c:dLbl>
            <c:dLbl>
              <c:idx val="4"/>
              <c:layout>
                <c:manualLayout>
                  <c:x val="6.5502183406113534E-3"/>
                  <c:y val="-6.3535911602209949E-2"/>
                </c:manualLayout>
              </c:layout>
              <c:tx>
                <c:rich>
                  <a:bodyPr/>
                  <a:lstStyle/>
                  <a:p>
                    <a:fld id="{1D296871-B940-48D7-B26D-6D62ACCAE6C0}" type="VALUE">
                      <a:rPr lang="en-US"/>
                      <a:pPr/>
                      <a:t>[VALUE]</a:t>
                    </a:fld>
                    <a:endParaRPr lang="en-US"/>
                  </a:p>
                  <a:p>
                    <a:r>
                      <a:rPr lang="en-US"/>
                      <a:t>(+-3.4)</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E353-0E43-B0C0-7C56E83D67BC}"/>
                </c:ext>
              </c:extLst>
            </c:dLbl>
            <c:dLbl>
              <c:idx val="5"/>
              <c:layout>
                <c:manualLayout>
                  <c:x val="0"/>
                  <c:y val="-3.7037037037037035E-2"/>
                </c:manualLayout>
              </c:layout>
              <c:tx>
                <c:rich>
                  <a:bodyPr/>
                  <a:lstStyle/>
                  <a:p>
                    <a:fld id="{4DBE7EF4-D694-449A-A490-C001E5EFE341}" type="VALUE">
                      <a:rPr lang="en-US"/>
                      <a:pPr/>
                      <a:t>[VALUE]</a:t>
                    </a:fld>
                    <a:endParaRPr lang="en-US"/>
                  </a:p>
                  <a:p>
                    <a:r>
                      <a:rPr lang="en-US"/>
                      <a:t>(+-3.7)</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E353-0E43-B0C0-7C56E83D67BC}"/>
                </c:ext>
              </c:extLst>
            </c:dLbl>
            <c:dLbl>
              <c:idx val="6"/>
              <c:layout>
                <c:manualLayout>
                  <c:x val="-1.0185067526415994E-16"/>
                  <c:y val="-4.1666666666666706E-2"/>
                </c:manualLayout>
              </c:layout>
              <c:tx>
                <c:rich>
                  <a:bodyPr/>
                  <a:lstStyle/>
                  <a:p>
                    <a:fld id="{14AD4A34-E631-4165-B5FA-E91D65977113}" type="VALUE">
                      <a:rPr lang="en-US"/>
                      <a:pPr/>
                      <a:t>[VALUE]</a:t>
                    </a:fld>
                    <a:endParaRPr lang="en-US"/>
                  </a:p>
                  <a:p>
                    <a:r>
                      <a:rPr lang="en-US"/>
                      <a:t>(+-3.1)</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6-E353-0E43-B0C0-7C56E83D67BC}"/>
                </c:ext>
              </c:extLst>
            </c:dLbl>
            <c:dLbl>
              <c:idx val="7"/>
              <c:layout>
                <c:manualLayout>
                  <c:x val="0"/>
                  <c:y val="-4.6296296296296294E-2"/>
                </c:manualLayout>
              </c:layout>
              <c:tx>
                <c:rich>
                  <a:bodyPr/>
                  <a:lstStyle/>
                  <a:p>
                    <a:fld id="{CAFD1A85-6475-4114-AFA5-6BDF4AC9F2B5}" type="VALUE">
                      <a:rPr lang="en-US"/>
                      <a:pPr/>
                      <a:t>[VALUE]</a:t>
                    </a:fld>
                    <a:endParaRPr lang="en-US"/>
                  </a:p>
                  <a:p>
                    <a:r>
                      <a:rPr lang="en-US"/>
                      <a:t>(+-3.1)</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E353-0E43-B0C0-7C56E83D67BC}"/>
                </c:ext>
              </c:extLst>
            </c:dLbl>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Sheet1!$B$3:$B$10</c:f>
              <c:strCache>
                <c:ptCount val="8"/>
                <c:pt idx="0">
                  <c:v>1997</c:v>
                </c:pt>
                <c:pt idx="1">
                  <c:v>2000</c:v>
                </c:pt>
                <c:pt idx="2">
                  <c:v>2004</c:v>
                </c:pt>
                <c:pt idx="3">
                  <c:v>2007</c:v>
                </c:pt>
                <c:pt idx="4">
                  <c:v>2008</c:v>
                </c:pt>
                <c:pt idx="5">
                  <c:v>2011</c:v>
                </c:pt>
                <c:pt idx="6">
                  <c:v>2014</c:v>
                </c:pt>
                <c:pt idx="7">
                  <c:v>2016</c:v>
                </c:pt>
              </c:strCache>
            </c:strRef>
          </c:cat>
          <c:val>
            <c:numRef>
              <c:f>Sheet1!$C$3:$C$10</c:f>
              <c:numCache>
                <c:formatCode>###0</c:formatCode>
                <c:ptCount val="8"/>
                <c:pt idx="0">
                  <c:v>1199.9755032658577</c:v>
                </c:pt>
                <c:pt idx="1">
                  <c:v>908.97930759191513</c:v>
                </c:pt>
                <c:pt idx="2">
                  <c:v>1200.9983947277069</c:v>
                </c:pt>
                <c:pt idx="3">
                  <c:v>999.98999202251434</c:v>
                </c:pt>
                <c:pt idx="4">
                  <c:v>800.01789098978043</c:v>
                </c:pt>
                <c:pt idx="5">
                  <c:v>648.00239568948746</c:v>
                </c:pt>
                <c:pt idx="6">
                  <c:v>973.33491998910904</c:v>
                </c:pt>
                <c:pt idx="7">
                  <c:v>999.98459029197693</c:v>
                </c:pt>
              </c:numCache>
            </c:numRef>
          </c:val>
          <c:extLst>
            <c:ext xmlns:c16="http://schemas.microsoft.com/office/drawing/2014/chart" uri="{C3380CC4-5D6E-409C-BE32-E72D297353CC}">
              <c16:uniqueId val="{00000008-E353-0E43-B0C0-7C56E83D67BC}"/>
            </c:ext>
          </c:extLst>
        </c:ser>
        <c:dLbls>
          <c:showLegendKey val="0"/>
          <c:showVal val="0"/>
          <c:showCatName val="0"/>
          <c:showSerName val="0"/>
          <c:showPercent val="0"/>
          <c:showBubbleSize val="0"/>
        </c:dLbls>
        <c:gapWidth val="150"/>
        <c:shape val="box"/>
        <c:axId val="366213280"/>
        <c:axId val="366219944"/>
        <c:axId val="0"/>
      </c:bar3DChart>
      <c:catAx>
        <c:axId val="366213280"/>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1" i="0" u="none" strike="noStrike" kern="1200" baseline="0">
                <a:solidFill>
                  <a:schemeClr val="tx1"/>
                </a:solidFill>
                <a:latin typeface="+mn-lt"/>
                <a:ea typeface="+mn-ea"/>
                <a:cs typeface="+mn-cs"/>
              </a:defRPr>
            </a:pPr>
            <a:endParaRPr lang="en-US"/>
          </a:p>
        </c:txPr>
        <c:crossAx val="366219944"/>
        <c:crosses val="autoZero"/>
        <c:auto val="1"/>
        <c:lblAlgn val="ctr"/>
        <c:lblOffset val="100"/>
        <c:noMultiLvlLbl val="0"/>
      </c:catAx>
      <c:valAx>
        <c:axId val="366219944"/>
        <c:scaling>
          <c:orientation val="minMax"/>
        </c:scaling>
        <c:delete val="1"/>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crossAx val="36621328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cked"/>
        <c:varyColors val="0"/>
        <c:ser>
          <c:idx val="0"/>
          <c:order val="0"/>
          <c:tx>
            <c:strRef>
              <c:f>Sheet1!$A$37</c:f>
              <c:strCache>
                <c:ptCount val="1"/>
                <c:pt idx="0">
                  <c:v>Favor</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dLbl>
              <c:idx val="0"/>
              <c:layout>
                <c:manualLayout>
                  <c:x val="-2.5121684395092094E-3"/>
                  <c:y val="-8.449640640775497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1920-0F4B-9E09-032C5A483577}"/>
                </c:ext>
              </c:extLst>
            </c:dLbl>
            <c:dLbl>
              <c:idx val="1"/>
              <c:layout>
                <c:manualLayout>
                  <c:x val="-7.5365053185276736E-3"/>
                  <c:y val="-8.147867760747808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920-0F4B-9E09-032C5A483577}"/>
                </c:ext>
              </c:extLst>
            </c:dLbl>
            <c:dLbl>
              <c:idx val="2"/>
              <c:layout>
                <c:manualLayout>
                  <c:x val="-6.2804210987730232E-3"/>
                  <c:y val="-6.337230480581627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1920-0F4B-9E09-032C5A483577}"/>
                </c:ext>
              </c:extLst>
            </c:dLbl>
            <c:dLbl>
              <c:idx val="3"/>
              <c:layout>
                <c:manualLayout>
                  <c:x val="8.792589538282233E-3"/>
                  <c:y val="-6.639003360609324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1920-0F4B-9E09-032C5A483577}"/>
                </c:ext>
              </c:extLst>
            </c:dLbl>
            <c:dLbl>
              <c:idx val="4"/>
              <c:layout>
                <c:manualLayout>
                  <c:x val="-6.2804210987730232E-3"/>
                  <c:y val="-7.24254912066471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1920-0F4B-9E09-032C5A483577}"/>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Sheet1!$B$34:$F$36</c:f>
              <c:multiLvlStrCache>
                <c:ptCount val="5"/>
                <c:lvl>
                  <c:pt idx="0">
                    <c:v>Mar-91</c:v>
                  </c:pt>
                  <c:pt idx="1">
                    <c:v>Oct-91</c:v>
                  </c:pt>
                  <c:pt idx="2">
                    <c:v>Jun-93</c:v>
                  </c:pt>
                  <c:pt idx="3">
                    <c:v>Mar-95</c:v>
                  </c:pt>
                  <c:pt idx="4">
                    <c:v>Jun-97</c:v>
                  </c:pt>
                </c:lvl>
                <c:lvl>
                  <c:pt idx="0">
                    <c:v>Poll Year</c:v>
                  </c:pt>
                </c:lvl>
              </c:multiLvlStrCache>
            </c:multiLvlStrRef>
          </c:cat>
          <c:val>
            <c:numRef>
              <c:f>Sheet1!$B$37:$F$37</c:f>
              <c:numCache>
                <c:formatCode>0.00%</c:formatCode>
                <c:ptCount val="5"/>
                <c:pt idx="0">
                  <c:v>0.45300000000000001</c:v>
                </c:pt>
                <c:pt idx="1">
                  <c:v>0.502</c:v>
                </c:pt>
                <c:pt idx="2">
                  <c:v>0.40400000000000003</c:v>
                </c:pt>
                <c:pt idx="3">
                  <c:v>0.36599999999999999</c:v>
                </c:pt>
                <c:pt idx="4">
                  <c:v>0.22900000000000001</c:v>
                </c:pt>
              </c:numCache>
            </c:numRef>
          </c:val>
          <c:smooth val="0"/>
          <c:extLst>
            <c:ext xmlns:c16="http://schemas.microsoft.com/office/drawing/2014/chart" uri="{C3380CC4-5D6E-409C-BE32-E72D297353CC}">
              <c16:uniqueId val="{00000005-1920-0F4B-9E09-032C5A483577}"/>
            </c:ext>
          </c:extLst>
        </c:ser>
        <c:ser>
          <c:idx val="1"/>
          <c:order val="1"/>
          <c:tx>
            <c:strRef>
              <c:f>Sheet1!$A$38</c:f>
              <c:strCache>
                <c:ptCount val="1"/>
                <c:pt idx="0">
                  <c:v>Oppose</c:v>
                </c:pt>
              </c:strCache>
            </c:strRef>
          </c:tx>
          <c:spPr>
            <a:ln w="28575" cap="rnd">
              <a:solidFill>
                <a:srgbClr val="FF0000"/>
              </a:solidFill>
              <a:round/>
            </a:ln>
            <a:effectLst/>
          </c:spPr>
          <c:marker>
            <c:symbol val="circle"/>
            <c:size val="5"/>
            <c:spPr>
              <a:solidFill>
                <a:schemeClr val="accent2"/>
              </a:solidFill>
              <a:ln w="9525">
                <a:solidFill>
                  <a:srgbClr val="FF0000"/>
                </a:solidFill>
              </a:ln>
              <a:effectLst/>
            </c:spPr>
          </c:marker>
          <c:dLbls>
            <c:dLbl>
              <c:idx val="0"/>
              <c:layout>
                <c:manualLayout>
                  <c:x val="0"/>
                  <c:y val="-8.449640640775503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1920-0F4B-9E09-032C5A483577}"/>
                </c:ext>
              </c:extLst>
            </c:dLbl>
            <c:dLbl>
              <c:idx val="1"/>
              <c:layout>
                <c:manualLayout>
                  <c:x val="-4.6055889349438303E-17"/>
                  <c:y val="-8.147867760747809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1920-0F4B-9E09-032C5A483577}"/>
                </c:ext>
              </c:extLst>
            </c:dLbl>
            <c:dLbl>
              <c:idx val="2"/>
              <c:layout>
                <c:manualLayout>
                  <c:x val="-6.2804210987730232E-3"/>
                  <c:y val="-7.544322000692414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1920-0F4B-9E09-032C5A483577}"/>
                </c:ext>
              </c:extLst>
            </c:dLbl>
            <c:dLbl>
              <c:idx val="3"/>
              <c:layout>
                <c:manualLayout>
                  <c:x val="1.2560842197546047E-3"/>
                  <c:y val="-6.035457600553931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1920-0F4B-9E09-032C5A483577}"/>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Sheet1!$B$34:$F$36</c:f>
              <c:multiLvlStrCache>
                <c:ptCount val="5"/>
                <c:lvl>
                  <c:pt idx="0">
                    <c:v>Mar-91</c:v>
                  </c:pt>
                  <c:pt idx="1">
                    <c:v>Oct-91</c:v>
                  </c:pt>
                  <c:pt idx="2">
                    <c:v>Jun-93</c:v>
                  </c:pt>
                  <c:pt idx="3">
                    <c:v>Mar-95</c:v>
                  </c:pt>
                  <c:pt idx="4">
                    <c:v>Jun-97</c:v>
                  </c:pt>
                </c:lvl>
                <c:lvl>
                  <c:pt idx="0">
                    <c:v>Poll Year</c:v>
                  </c:pt>
                </c:lvl>
              </c:multiLvlStrCache>
            </c:multiLvlStrRef>
          </c:cat>
          <c:val>
            <c:numRef>
              <c:f>Sheet1!$B$38:$F$38</c:f>
              <c:numCache>
                <c:formatCode>0.00%</c:formatCode>
                <c:ptCount val="5"/>
                <c:pt idx="0">
                  <c:v>0.46500000000000002</c:v>
                </c:pt>
                <c:pt idx="1">
                  <c:v>0.39400000000000002</c:v>
                </c:pt>
                <c:pt idx="2">
                  <c:v>0.50600000000000001</c:v>
                </c:pt>
                <c:pt idx="3">
                  <c:v>0.57999999999999996</c:v>
                </c:pt>
                <c:pt idx="4">
                  <c:v>0.77100000000000002</c:v>
                </c:pt>
              </c:numCache>
            </c:numRef>
          </c:val>
          <c:smooth val="0"/>
          <c:extLst>
            <c:ext xmlns:c16="http://schemas.microsoft.com/office/drawing/2014/chart" uri="{C3380CC4-5D6E-409C-BE32-E72D297353CC}">
              <c16:uniqueId val="{0000000A-1920-0F4B-9E09-032C5A483577}"/>
            </c:ext>
          </c:extLst>
        </c:ser>
        <c:dLbls>
          <c:showLegendKey val="0"/>
          <c:showVal val="0"/>
          <c:showCatName val="0"/>
          <c:showSerName val="0"/>
          <c:showPercent val="0"/>
          <c:showBubbleSize val="0"/>
        </c:dLbls>
        <c:marker val="1"/>
        <c:smooth val="0"/>
        <c:axId val="366213672"/>
        <c:axId val="366214064"/>
      </c:lineChart>
      <c:catAx>
        <c:axId val="3662136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366214064"/>
        <c:crosses val="autoZero"/>
        <c:auto val="1"/>
        <c:lblAlgn val="ctr"/>
        <c:lblOffset val="100"/>
        <c:noMultiLvlLbl val="0"/>
      </c:catAx>
      <c:valAx>
        <c:axId val="366214064"/>
        <c:scaling>
          <c:orientation val="minMax"/>
        </c:scaling>
        <c:delete val="1"/>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crossAx val="366213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legend>
    <c:plotVisOnly val="1"/>
    <c:dispBlanksAs val="zero"/>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Sheet1!$A$10</c:f>
              <c:strCache>
                <c:ptCount val="1"/>
                <c:pt idx="0">
                  <c:v>Favor</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dLbl>
              <c:idx val="0"/>
              <c:layout>
                <c:manualLayout>
                  <c:x val="-3.2751094518369567E-3"/>
                  <c:y val="-6.0354576005539312E-2"/>
                </c:manualLayout>
              </c:layout>
              <c:tx>
                <c:rich>
                  <a:bodyPr/>
                  <a:lstStyle/>
                  <a:p>
                    <a:r>
                      <a:rPr lang="en-US" dirty="0"/>
                      <a:t>86.6%</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3CB0-8C48-AA55-BA86E2A8681C}"/>
                </c:ext>
              </c:extLst>
            </c:dLbl>
            <c:dLbl>
              <c:idx val="1"/>
              <c:layout>
                <c:manualLayout>
                  <c:x val="-6.5502189036738736E-3"/>
                  <c:y val="-6.940776240637021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3CB0-8C48-AA55-BA86E2A8681C}"/>
                </c:ext>
              </c:extLst>
            </c:dLbl>
            <c:dLbl>
              <c:idx val="2"/>
              <c:layout>
                <c:manualLayout>
                  <c:x val="-4.3668126024492488E-3"/>
                  <c:y val="-9.6567321608862902E-2"/>
                </c:manualLayout>
              </c:layout>
              <c:tx>
                <c:rich>
                  <a:bodyPr/>
                  <a:lstStyle/>
                  <a:p>
                    <a:r>
                      <a:rPr lang="en-US" dirty="0"/>
                      <a:t>84.8%</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3CB0-8C48-AA55-BA86E2A8681C}"/>
                </c:ext>
              </c:extLst>
            </c:dLbl>
            <c:dLbl>
              <c:idx val="3"/>
              <c:layout>
                <c:manualLayout>
                  <c:x val="2.1834063012245446E-3"/>
                  <c:y val="-7.242549120664718E-2"/>
                </c:manualLayout>
              </c:layout>
              <c:tx>
                <c:rich>
                  <a:bodyPr/>
                  <a:lstStyle/>
                  <a:p>
                    <a:r>
                      <a:rPr lang="en-US" dirty="0"/>
                      <a:t>83.4%</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CB0-8C48-AA55-BA86E2A8681C}"/>
                </c:ext>
              </c:extLst>
            </c:dLbl>
            <c:dLbl>
              <c:idx val="4"/>
              <c:layout>
                <c:manualLayout>
                  <c:x val="-9.8253283555108095E-3"/>
                  <c:y val="-8.1478677607478081E-2"/>
                </c:manualLayout>
              </c:layout>
              <c:tx>
                <c:rich>
                  <a:bodyPr/>
                  <a:lstStyle/>
                  <a:p>
                    <a:r>
                      <a:rPr lang="en-US" dirty="0"/>
                      <a:t>77.8%</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3CB0-8C48-AA55-BA86E2A8681C}"/>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Sheet1!$B$7:$F$9</c:f>
              <c:multiLvlStrCache>
                <c:ptCount val="5"/>
                <c:lvl>
                  <c:pt idx="0">
                    <c:v>Mar-91</c:v>
                  </c:pt>
                  <c:pt idx="1">
                    <c:v>Oct-91</c:v>
                  </c:pt>
                  <c:pt idx="2">
                    <c:v>Jun-93</c:v>
                  </c:pt>
                  <c:pt idx="3">
                    <c:v>Mar-95</c:v>
                  </c:pt>
                  <c:pt idx="4">
                    <c:v>Jun-97</c:v>
                  </c:pt>
                </c:lvl>
                <c:lvl>
                  <c:pt idx="0">
                    <c:v>Poll Year</c:v>
                  </c:pt>
                </c:lvl>
              </c:multiLvlStrCache>
            </c:multiLvlStrRef>
          </c:cat>
          <c:val>
            <c:numRef>
              <c:f>Sheet1!$B$10:$F$10</c:f>
              <c:numCache>
                <c:formatCode>0%</c:formatCode>
                <c:ptCount val="5"/>
                <c:pt idx="0">
                  <c:v>0.86599999999999999</c:v>
                </c:pt>
                <c:pt idx="1">
                  <c:v>0.87</c:v>
                </c:pt>
                <c:pt idx="2">
                  <c:v>0.84799999999999998</c:v>
                </c:pt>
                <c:pt idx="3">
                  <c:v>0.83399999999999996</c:v>
                </c:pt>
                <c:pt idx="4">
                  <c:v>0.77600000000000002</c:v>
                </c:pt>
              </c:numCache>
            </c:numRef>
          </c:val>
          <c:smooth val="0"/>
          <c:extLst>
            <c:ext xmlns:c16="http://schemas.microsoft.com/office/drawing/2014/chart" uri="{C3380CC4-5D6E-409C-BE32-E72D297353CC}">
              <c16:uniqueId val="{00000005-3CB0-8C48-AA55-BA86E2A8681C}"/>
            </c:ext>
          </c:extLst>
        </c:ser>
        <c:ser>
          <c:idx val="1"/>
          <c:order val="1"/>
          <c:tx>
            <c:strRef>
              <c:f>Sheet1!$A$11</c:f>
              <c:strCache>
                <c:ptCount val="1"/>
                <c:pt idx="0">
                  <c:v>Oppose</c:v>
                </c:pt>
              </c:strCache>
            </c:strRef>
          </c:tx>
          <c:spPr>
            <a:ln w="28575" cap="rnd">
              <a:solidFill>
                <a:srgbClr val="FF0000"/>
              </a:solidFill>
              <a:round/>
            </a:ln>
            <a:effectLst/>
          </c:spPr>
          <c:marker>
            <c:symbol val="circle"/>
            <c:size val="5"/>
            <c:spPr>
              <a:solidFill>
                <a:schemeClr val="accent2"/>
              </a:solidFill>
              <a:ln w="9525">
                <a:solidFill>
                  <a:srgbClr val="FF0000"/>
                </a:solidFill>
              </a:ln>
              <a:effectLst/>
            </c:spPr>
          </c:marker>
          <c:dLbls>
            <c:dLbl>
              <c:idx val="0"/>
              <c:layout>
                <c:manualLayout>
                  <c:x val="-1.5283844108572371E-2"/>
                  <c:y val="-0.12372688081135559"/>
                </c:manualLayout>
              </c:layout>
              <c:tx>
                <c:rich>
                  <a:bodyPr/>
                  <a:lstStyle/>
                  <a:p>
                    <a:r>
                      <a:rPr lang="en-US" dirty="0"/>
                      <a:t>13.4%</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3CB0-8C48-AA55-BA86E2A8681C}"/>
                </c:ext>
              </c:extLst>
            </c:dLbl>
            <c:dLbl>
              <c:idx val="1"/>
              <c:layout>
                <c:manualLayout>
                  <c:x val="-8.7336252048984975E-3"/>
                  <c:y val="-0.1146736944105247"/>
                </c:manualLayout>
              </c:layout>
              <c:tx>
                <c:rich>
                  <a:bodyPr/>
                  <a:lstStyle/>
                  <a:p>
                    <a:r>
                      <a:rPr lang="en-US" dirty="0"/>
                      <a:t>14.3%</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3CB0-8C48-AA55-BA86E2A8681C}"/>
                </c:ext>
              </c:extLst>
            </c:dLbl>
            <c:dLbl>
              <c:idx val="2"/>
              <c:layout>
                <c:manualLayout>
                  <c:x val="-4.3668126024492488E-3"/>
                  <c:y val="-7.5443220006924147E-2"/>
                </c:manualLayout>
              </c:layout>
              <c:tx>
                <c:rich>
                  <a:bodyPr/>
                  <a:lstStyle/>
                  <a:p>
                    <a:r>
                      <a:rPr lang="en-US" dirty="0"/>
                      <a:t>15.2</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3CB0-8C48-AA55-BA86E2A8681C}"/>
                </c:ext>
              </c:extLst>
            </c:dLbl>
            <c:dLbl>
              <c:idx val="3"/>
              <c:layout>
                <c:manualLayout>
                  <c:x val="-6.5502189036739534E-3"/>
                  <c:y val="-8.7514135208032001E-2"/>
                </c:manualLayout>
              </c:layout>
              <c:tx>
                <c:rich>
                  <a:bodyPr/>
                  <a:lstStyle/>
                  <a:p>
                    <a:r>
                      <a:rPr lang="en-US" dirty="0"/>
                      <a:t>16%</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3CB0-8C48-AA55-BA86E2A8681C}"/>
                </c:ext>
              </c:extLst>
            </c:dLbl>
            <c:dLbl>
              <c:idx val="4"/>
              <c:layout>
                <c:manualLayout>
                  <c:x val="-2.0742359861633933E-2"/>
                  <c:y val="-8.7514135208032112E-2"/>
                </c:manualLayout>
              </c:layout>
              <c:tx>
                <c:rich>
                  <a:bodyPr/>
                  <a:lstStyle/>
                  <a:p>
                    <a:r>
                      <a:rPr lang="en-US" dirty="0"/>
                      <a:t>22.4%</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3CB0-8C48-AA55-BA86E2A8681C}"/>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Sheet1!$B$7:$F$9</c:f>
              <c:multiLvlStrCache>
                <c:ptCount val="5"/>
                <c:lvl>
                  <c:pt idx="0">
                    <c:v>Mar-91</c:v>
                  </c:pt>
                  <c:pt idx="1">
                    <c:v>Oct-91</c:v>
                  </c:pt>
                  <c:pt idx="2">
                    <c:v>Jun-93</c:v>
                  </c:pt>
                  <c:pt idx="3">
                    <c:v>Mar-95</c:v>
                  </c:pt>
                  <c:pt idx="4">
                    <c:v>Jun-97</c:v>
                  </c:pt>
                </c:lvl>
                <c:lvl>
                  <c:pt idx="0">
                    <c:v>Poll Year</c:v>
                  </c:pt>
                </c:lvl>
              </c:multiLvlStrCache>
            </c:multiLvlStrRef>
          </c:cat>
          <c:val>
            <c:numRef>
              <c:f>Sheet1!$B$11:$F$11</c:f>
              <c:numCache>
                <c:formatCode>0%</c:formatCode>
                <c:ptCount val="5"/>
                <c:pt idx="0">
                  <c:v>0.13400000000000001</c:v>
                </c:pt>
                <c:pt idx="1">
                  <c:v>0.14299999999999999</c:v>
                </c:pt>
                <c:pt idx="2">
                  <c:v>0.152</c:v>
                </c:pt>
                <c:pt idx="3">
                  <c:v>0.16</c:v>
                </c:pt>
                <c:pt idx="4">
                  <c:v>0.224</c:v>
                </c:pt>
              </c:numCache>
            </c:numRef>
          </c:val>
          <c:smooth val="0"/>
          <c:extLst>
            <c:ext xmlns:c16="http://schemas.microsoft.com/office/drawing/2014/chart" uri="{C3380CC4-5D6E-409C-BE32-E72D297353CC}">
              <c16:uniqueId val="{0000000B-3CB0-8C48-AA55-BA86E2A8681C}"/>
            </c:ext>
          </c:extLst>
        </c:ser>
        <c:dLbls>
          <c:showLegendKey val="0"/>
          <c:showVal val="0"/>
          <c:showCatName val="0"/>
          <c:showSerName val="0"/>
          <c:showPercent val="0"/>
          <c:showBubbleSize val="0"/>
        </c:dLbls>
        <c:marker val="1"/>
        <c:smooth val="0"/>
        <c:axId val="366214848"/>
        <c:axId val="319268992"/>
      </c:lineChart>
      <c:catAx>
        <c:axId val="366214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319268992"/>
        <c:crosses val="autoZero"/>
        <c:auto val="1"/>
        <c:lblAlgn val="ctr"/>
        <c:lblOffset val="100"/>
        <c:noMultiLvlLbl val="0"/>
      </c:catAx>
      <c:valAx>
        <c:axId val="319268992"/>
        <c:scaling>
          <c:orientation val="minMax"/>
        </c:scaling>
        <c:delete val="1"/>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crossAx val="366214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Sheet1!$A$48</c:f>
              <c:strCache>
                <c:ptCount val="1"/>
                <c:pt idx="0">
                  <c:v>Favor</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dLbl>
              <c:idx val="0"/>
              <c:layout>
                <c:manualLayout>
                  <c:x val="-7.6252729852017784E-3"/>
                  <c:y val="-7.98623150270172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2C04-7945-8CB7-53521F359471}"/>
                </c:ext>
              </c:extLst>
            </c:dLbl>
            <c:dLbl>
              <c:idx val="1"/>
              <c:layout>
                <c:manualLayout>
                  <c:x val="-6.535948273030061E-3"/>
                  <c:y val="-7.986231502701722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C04-7945-8CB7-53521F359471}"/>
                </c:ext>
              </c:extLst>
            </c:dLbl>
            <c:dLbl>
              <c:idx val="2"/>
              <c:layout>
                <c:manualLayout>
                  <c:x val="3.2679741365148709E-3"/>
                  <c:y val="5.507745863932222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C04-7945-8CB7-53521F359471}"/>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Sheet1!$B$45:$D$47</c:f>
              <c:multiLvlStrCache>
                <c:ptCount val="3"/>
                <c:lvl>
                  <c:pt idx="0">
                    <c:v>Jun-93</c:v>
                  </c:pt>
                  <c:pt idx="1">
                    <c:v>Mar-95</c:v>
                  </c:pt>
                  <c:pt idx="2">
                    <c:v>Jun-97</c:v>
                  </c:pt>
                </c:lvl>
                <c:lvl>
                  <c:pt idx="0">
                    <c:v>Poll Year</c:v>
                  </c:pt>
                </c:lvl>
              </c:multiLvlStrCache>
            </c:multiLvlStrRef>
          </c:cat>
          <c:val>
            <c:numRef>
              <c:f>Sheet1!$B$48:$D$48</c:f>
              <c:numCache>
                <c:formatCode>0.00%</c:formatCode>
                <c:ptCount val="3"/>
                <c:pt idx="0">
                  <c:v>0.23799999999999999</c:v>
                </c:pt>
                <c:pt idx="1">
                  <c:v>0.28299999999999997</c:v>
                </c:pt>
                <c:pt idx="2" formatCode="###0.0%">
                  <c:v>0.40842648323301811</c:v>
                </c:pt>
              </c:numCache>
            </c:numRef>
          </c:val>
          <c:smooth val="0"/>
          <c:extLst>
            <c:ext xmlns:c16="http://schemas.microsoft.com/office/drawing/2014/chart" uri="{C3380CC4-5D6E-409C-BE32-E72D297353CC}">
              <c16:uniqueId val="{00000003-2C04-7945-8CB7-53521F359471}"/>
            </c:ext>
          </c:extLst>
        </c:ser>
        <c:ser>
          <c:idx val="1"/>
          <c:order val="1"/>
          <c:tx>
            <c:strRef>
              <c:f>Sheet1!$A$49</c:f>
              <c:strCache>
                <c:ptCount val="1"/>
                <c:pt idx="0">
                  <c:v>Oppose</c:v>
                </c:pt>
              </c:strCache>
            </c:strRef>
          </c:tx>
          <c:spPr>
            <a:ln w="28575" cap="rnd">
              <a:solidFill>
                <a:srgbClr val="FF0000"/>
              </a:solidFill>
              <a:round/>
            </a:ln>
            <a:effectLst/>
          </c:spPr>
          <c:marker>
            <c:symbol val="circle"/>
            <c:size val="5"/>
            <c:spPr>
              <a:solidFill>
                <a:schemeClr val="accent2"/>
              </a:solidFill>
              <a:ln w="9525">
                <a:solidFill>
                  <a:srgbClr val="FF0000"/>
                </a:solidFill>
              </a:ln>
              <a:effectLst/>
            </c:spPr>
          </c:marker>
          <c:dLbls>
            <c:dLbl>
              <c:idx val="0"/>
              <c:layout>
                <c:manualLayout>
                  <c:x val="1.089324712171637E-3"/>
                  <c:y val="8.812393382291554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C04-7945-8CB7-53521F359471}"/>
                </c:ext>
              </c:extLst>
            </c:dLbl>
            <c:dLbl>
              <c:idx val="1"/>
              <c:layout>
                <c:manualLayout>
                  <c:x val="-1.9607844819090184E-2"/>
                  <c:y val="9.91394255507799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C04-7945-8CB7-53521F359471}"/>
                </c:ext>
              </c:extLst>
            </c:dLbl>
            <c:dLbl>
              <c:idx val="2"/>
              <c:layout>
                <c:manualLayout>
                  <c:x val="9.8039224095450919E-3"/>
                  <c:y val="-2.753872931966111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C04-7945-8CB7-53521F359471}"/>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Sheet1!$B$45:$D$47</c:f>
              <c:multiLvlStrCache>
                <c:ptCount val="3"/>
                <c:lvl>
                  <c:pt idx="0">
                    <c:v>Jun-93</c:v>
                  </c:pt>
                  <c:pt idx="1">
                    <c:v>Mar-95</c:v>
                  </c:pt>
                  <c:pt idx="2">
                    <c:v>Jun-97</c:v>
                  </c:pt>
                </c:lvl>
                <c:lvl>
                  <c:pt idx="0">
                    <c:v>Poll Year</c:v>
                  </c:pt>
                </c:lvl>
              </c:multiLvlStrCache>
            </c:multiLvlStrRef>
          </c:cat>
          <c:val>
            <c:numRef>
              <c:f>Sheet1!$B$49:$D$49</c:f>
              <c:numCache>
                <c:formatCode>0.00%</c:formatCode>
                <c:ptCount val="3"/>
                <c:pt idx="0">
                  <c:v>0.64400000000000002</c:v>
                </c:pt>
                <c:pt idx="1">
                  <c:v>0.65</c:v>
                </c:pt>
                <c:pt idx="2" formatCode="###0.0%">
                  <c:v>0.59157351676698189</c:v>
                </c:pt>
              </c:numCache>
            </c:numRef>
          </c:val>
          <c:smooth val="0"/>
          <c:extLst>
            <c:ext xmlns:c16="http://schemas.microsoft.com/office/drawing/2014/chart" uri="{C3380CC4-5D6E-409C-BE32-E72D297353CC}">
              <c16:uniqueId val="{00000007-2C04-7945-8CB7-53521F359471}"/>
            </c:ext>
          </c:extLst>
        </c:ser>
        <c:dLbls>
          <c:showLegendKey val="0"/>
          <c:showVal val="0"/>
          <c:showCatName val="0"/>
          <c:showSerName val="0"/>
          <c:showPercent val="0"/>
          <c:showBubbleSize val="0"/>
        </c:dLbls>
        <c:marker val="1"/>
        <c:smooth val="0"/>
        <c:axId val="319270952"/>
        <c:axId val="319269384"/>
      </c:lineChart>
      <c:catAx>
        <c:axId val="319270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319269384"/>
        <c:crosses val="autoZero"/>
        <c:auto val="1"/>
        <c:lblAlgn val="ctr"/>
        <c:lblOffset val="100"/>
        <c:noMultiLvlLbl val="0"/>
      </c:catAx>
      <c:valAx>
        <c:axId val="319269384"/>
        <c:scaling>
          <c:orientation val="minMax"/>
        </c:scaling>
        <c:delete val="1"/>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crossAx val="319270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Sheet2!$C$1:$C$2</c:f>
              <c:strCache>
                <c:ptCount val="2"/>
                <c:pt idx="1">
                  <c:v>Sell Food</c:v>
                </c:pt>
              </c:strCache>
            </c:strRef>
          </c:tx>
          <c:spPr>
            <a:ln w="34925" cap="rnd">
              <a:solidFill>
                <a:schemeClr val="accent1"/>
              </a:solidFill>
              <a:round/>
            </a:ln>
            <a:effectLst>
              <a:innerShdw blurRad="50800" dist="25400" dir="13500000">
                <a:srgbClr val="808080">
                  <a:alpha val="75000"/>
                </a:srgbClr>
              </a:innerShdw>
              <a:outerShdw blurRad="63500" dist="50800" dir="5400000" algn="br" rotWithShape="0">
                <a:srgbClr val="000000">
                  <a:alpha val="35000"/>
                </a:srgbClr>
              </a:outerShdw>
            </a:effectLst>
          </c:spPr>
          <c:marker>
            <c:symbol val="none"/>
          </c:marker>
          <c:dLbls>
            <c:dLbl>
              <c:idx val="0"/>
              <c:layout>
                <c:manualLayout>
                  <c:x val="-2.5462668816039986E-17"/>
                  <c:y val="7.40740740740740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3B2-4A47-B164-4F940A9BB4CD}"/>
                </c:ext>
              </c:extLst>
            </c:dLbl>
            <c:dLbl>
              <c:idx val="1"/>
              <c:layout>
                <c:manualLayout>
                  <c:x val="5.7251910117566574E-3"/>
                  <c:y val="6.449044181688889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3B2-4A47-B164-4F940A9BB4CD}"/>
                </c:ext>
              </c:extLst>
            </c:dLbl>
            <c:dLbl>
              <c:idx val="6"/>
              <c:layout>
                <c:manualLayout>
                  <c:x val="-2.0370135052831988E-16"/>
                  <c:y val="9.722222222222222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D3B2-4A47-B164-4F940A9BB4CD}"/>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Sheet2!$A$3:$B$9</c:f>
              <c:strCache>
                <c:ptCount val="7"/>
                <c:pt idx="0">
                  <c:v>1997</c:v>
                </c:pt>
                <c:pt idx="1">
                  <c:v>2000</c:v>
                </c:pt>
                <c:pt idx="2">
                  <c:v>2004</c:v>
                </c:pt>
                <c:pt idx="3">
                  <c:v>2007</c:v>
                </c:pt>
                <c:pt idx="4">
                  <c:v>2011</c:v>
                </c:pt>
                <c:pt idx="5">
                  <c:v>2014</c:v>
                </c:pt>
                <c:pt idx="6">
                  <c:v>2016</c:v>
                </c:pt>
              </c:strCache>
            </c:strRef>
          </c:cat>
          <c:val>
            <c:numRef>
              <c:f>Sheet2!$C$3:$C$9</c:f>
              <c:numCache>
                <c:formatCode>###0.0%</c:formatCode>
                <c:ptCount val="7"/>
                <c:pt idx="0">
                  <c:v>0.40842648323301811</c:v>
                </c:pt>
                <c:pt idx="1">
                  <c:v>0.56022727272727268</c:v>
                </c:pt>
                <c:pt idx="2">
                  <c:v>0.56211989574283228</c:v>
                </c:pt>
                <c:pt idx="3">
                  <c:v>0.61979166666666663</c:v>
                </c:pt>
                <c:pt idx="4">
                  <c:v>0.64959999999999996</c:v>
                </c:pt>
                <c:pt idx="5">
                  <c:v>0.76939426142401701</c:v>
                </c:pt>
                <c:pt idx="6">
                  <c:v>0.80769230769230771</c:v>
                </c:pt>
              </c:numCache>
            </c:numRef>
          </c:val>
          <c:smooth val="0"/>
          <c:extLst>
            <c:ext xmlns:c16="http://schemas.microsoft.com/office/drawing/2014/chart" uri="{C3380CC4-5D6E-409C-BE32-E72D297353CC}">
              <c16:uniqueId val="{00000003-D3B2-4A47-B164-4F940A9BB4CD}"/>
            </c:ext>
          </c:extLst>
        </c:ser>
        <c:ser>
          <c:idx val="1"/>
          <c:order val="1"/>
          <c:tx>
            <c:strRef>
              <c:f>Sheet2!$D$1:$D$2</c:f>
              <c:strCache>
                <c:ptCount val="2"/>
                <c:pt idx="1">
                  <c:v>Sell medicine</c:v>
                </c:pt>
              </c:strCache>
            </c:strRef>
          </c:tx>
          <c:spPr>
            <a:ln w="34925" cap="rnd">
              <a:solidFill>
                <a:schemeClr val="accent5">
                  <a:lumMod val="60000"/>
                  <a:lumOff val="40000"/>
                </a:schemeClr>
              </a:solidFill>
              <a:round/>
            </a:ln>
            <a:effectLst>
              <a:innerShdw blurRad="50800" dist="25400" dir="13500000">
                <a:srgbClr val="808080">
                  <a:alpha val="75000"/>
                </a:srgbClr>
              </a:innerShdw>
              <a:outerShdw blurRad="63500" dist="50800" dir="5400000" algn="br" rotWithShape="0">
                <a:srgbClr val="000000">
                  <a:alpha val="35000"/>
                </a:srgbClr>
              </a:outerShdw>
            </a:effectLst>
          </c:spPr>
          <c:marker>
            <c:symbol val="none"/>
          </c:marker>
          <c:dLbls>
            <c:dLbl>
              <c:idx val="0"/>
              <c:layout>
                <c:manualLayout>
                  <c:x val="-7.2222222222222229E-2"/>
                  <c:y val="-9.259259259259258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D3B2-4A47-B164-4F940A9BB4CD}"/>
                </c:ext>
              </c:extLst>
            </c:dLbl>
            <c:dLbl>
              <c:idx val="6"/>
              <c:layout>
                <c:manualLayout>
                  <c:x val="-8.3333333333334356E-3"/>
                  <c:y val="-6.01851851851852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D3B2-4A47-B164-4F940A9BB4CD}"/>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Sheet2!$A$3:$B$9</c:f>
              <c:strCache>
                <c:ptCount val="7"/>
                <c:pt idx="0">
                  <c:v>1997</c:v>
                </c:pt>
                <c:pt idx="1">
                  <c:v>2000</c:v>
                </c:pt>
                <c:pt idx="2">
                  <c:v>2004</c:v>
                </c:pt>
                <c:pt idx="3">
                  <c:v>2007</c:v>
                </c:pt>
                <c:pt idx="4">
                  <c:v>2011</c:v>
                </c:pt>
                <c:pt idx="5">
                  <c:v>2014</c:v>
                </c:pt>
                <c:pt idx="6">
                  <c:v>2016</c:v>
                </c:pt>
              </c:strCache>
            </c:strRef>
          </c:cat>
          <c:val>
            <c:numRef>
              <c:f>Sheet2!$D$3:$D$9</c:f>
              <c:numCache>
                <c:formatCode>###0.0%</c:formatCode>
                <c:ptCount val="7"/>
                <c:pt idx="0">
                  <c:v>0.55993150684931503</c:v>
                </c:pt>
                <c:pt idx="1">
                  <c:v>0.66402714932126694</c:v>
                </c:pt>
                <c:pt idx="2">
                  <c:v>0.7057808455565141</c:v>
                </c:pt>
                <c:pt idx="3">
                  <c:v>0.7168234064785789</c:v>
                </c:pt>
                <c:pt idx="4">
                  <c:v>0.74638844301765639</c:v>
                </c:pt>
                <c:pt idx="5">
                  <c:v>0.81886387995712751</c:v>
                </c:pt>
                <c:pt idx="6">
                  <c:v>0.85108583247156167</c:v>
                </c:pt>
              </c:numCache>
            </c:numRef>
          </c:val>
          <c:smooth val="0"/>
          <c:extLst>
            <c:ext xmlns:c16="http://schemas.microsoft.com/office/drawing/2014/chart" uri="{C3380CC4-5D6E-409C-BE32-E72D297353CC}">
              <c16:uniqueId val="{00000006-D3B2-4A47-B164-4F940A9BB4CD}"/>
            </c:ext>
          </c:extLst>
        </c:ser>
        <c:dLbls>
          <c:showLegendKey val="0"/>
          <c:showVal val="0"/>
          <c:showCatName val="0"/>
          <c:showSerName val="0"/>
          <c:showPercent val="0"/>
          <c:showBubbleSize val="0"/>
        </c:dLbls>
        <c:smooth val="0"/>
        <c:axId val="319270168"/>
        <c:axId val="319270560"/>
      </c:lineChart>
      <c:catAx>
        <c:axId val="319270168"/>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319270560"/>
        <c:crosses val="autoZero"/>
        <c:auto val="1"/>
        <c:lblAlgn val="ctr"/>
        <c:lblOffset val="100"/>
        <c:noMultiLvlLbl val="0"/>
      </c:catAx>
      <c:valAx>
        <c:axId val="319270560"/>
        <c:scaling>
          <c:orientation val="minMax"/>
        </c:scaling>
        <c:delete val="1"/>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crossAx val="319270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Sheet2!$C$19:$C$20</c:f>
              <c:strCache>
                <c:ptCount val="2"/>
                <c:pt idx="1">
                  <c:v> Support Unrestrictic Travel</c:v>
                </c:pt>
              </c:strCache>
            </c:strRef>
          </c:tx>
          <c:spPr>
            <a:ln w="34925" cap="rnd">
              <a:solidFill>
                <a:schemeClr val="accent1"/>
              </a:solidFill>
              <a:round/>
            </a:ln>
            <a:effectLst>
              <a:innerShdw blurRad="50800" dist="25400" dir="13500000">
                <a:srgbClr val="808080">
                  <a:alpha val="75000"/>
                </a:srgbClr>
              </a:innerShdw>
              <a:outerShdw blurRad="63500" dist="50800" dir="5400000" algn="br" rotWithShape="0">
                <a:srgbClr val="000000">
                  <a:alpha val="35000"/>
                </a:srgbClr>
              </a:outerShdw>
            </a:effectLst>
          </c:spPr>
          <c:marker>
            <c:symbol val="none"/>
          </c:marker>
          <c:dLbls>
            <c:dLbl>
              <c:idx val="7"/>
              <c:layout>
                <c:manualLayout>
                  <c:x val="-8.3333333333334356E-3"/>
                  <c:y val="-4.629629629629629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E532-AE4E-BB36-0E1EFFAD2B30}"/>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Sheet2!$A$21:$B$28</c:f>
              <c:strCache>
                <c:ptCount val="8"/>
                <c:pt idx="0">
                  <c:v>1997</c:v>
                </c:pt>
                <c:pt idx="1">
                  <c:v>2000</c:v>
                </c:pt>
                <c:pt idx="2">
                  <c:v>2004</c:v>
                </c:pt>
                <c:pt idx="3">
                  <c:v>2007</c:v>
                </c:pt>
                <c:pt idx="4">
                  <c:v>2008</c:v>
                </c:pt>
                <c:pt idx="5">
                  <c:v>2011</c:v>
                </c:pt>
                <c:pt idx="6">
                  <c:v>2014</c:v>
                </c:pt>
                <c:pt idx="7">
                  <c:v>2016</c:v>
                </c:pt>
              </c:strCache>
            </c:strRef>
          </c:cat>
          <c:val>
            <c:numRef>
              <c:f>Sheet2!$C$21:$C$28</c:f>
              <c:numCache>
                <c:formatCode>###0.0%</c:formatCode>
                <c:ptCount val="8"/>
                <c:pt idx="0">
                  <c:v>0.22902684563758388</c:v>
                </c:pt>
                <c:pt idx="1">
                  <c:v>0.53416856492027331</c:v>
                </c:pt>
                <c:pt idx="2">
                  <c:v>0.47923875432525953</c:v>
                </c:pt>
                <c:pt idx="3">
                  <c:v>0.55219206680584554</c:v>
                </c:pt>
                <c:pt idx="4">
                  <c:v>0.6697860962566845</c:v>
                </c:pt>
                <c:pt idx="5">
                  <c:v>0.56612903225806455</c:v>
                </c:pt>
                <c:pt idx="6">
                  <c:v>0.69361702127659575</c:v>
                </c:pt>
                <c:pt idx="7">
                  <c:v>0.7353244078269825</c:v>
                </c:pt>
              </c:numCache>
            </c:numRef>
          </c:val>
          <c:smooth val="0"/>
          <c:extLst>
            <c:ext xmlns:c16="http://schemas.microsoft.com/office/drawing/2014/chart" uri="{C3380CC4-5D6E-409C-BE32-E72D297353CC}">
              <c16:uniqueId val="{00000001-E532-AE4E-BB36-0E1EFFAD2B30}"/>
            </c:ext>
          </c:extLst>
        </c:ser>
        <c:ser>
          <c:idx val="1"/>
          <c:order val="1"/>
          <c:tx>
            <c:strRef>
              <c:f>Sheet2!$D$19:$D$20</c:f>
              <c:strCache>
                <c:ptCount val="2"/>
                <c:pt idx="1">
                  <c:v>Have Traveled</c:v>
                </c:pt>
              </c:strCache>
            </c:strRef>
          </c:tx>
          <c:spPr>
            <a:ln w="34925" cap="rnd">
              <a:solidFill>
                <a:schemeClr val="accent5">
                  <a:lumMod val="60000"/>
                  <a:lumOff val="40000"/>
                </a:schemeClr>
              </a:solidFill>
              <a:round/>
            </a:ln>
            <a:effectLst>
              <a:innerShdw blurRad="50800" dist="25400" dir="13500000">
                <a:srgbClr val="808080">
                  <a:alpha val="75000"/>
                </a:srgbClr>
              </a:innerShdw>
              <a:outerShdw blurRad="63500" dist="50800" dir="5400000" algn="br" rotWithShape="0">
                <a:srgbClr val="000000">
                  <a:alpha val="35000"/>
                </a:srgbClr>
              </a:outerShdw>
            </a:effectLst>
          </c:spPr>
          <c:marker>
            <c:symbol val="none"/>
          </c:marker>
          <c:dLbls>
            <c:dLbl>
              <c:idx val="0"/>
              <c:layout>
                <c:manualLayout>
                  <c:x val="-1.1304757977791442E-2"/>
                  <c:y val="9.958505040913986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E532-AE4E-BB36-0E1EFFAD2B30}"/>
                </c:ext>
              </c:extLst>
            </c:dLbl>
            <c:dLbl>
              <c:idx val="1"/>
              <c:delete val="1"/>
              <c:extLst>
                <c:ext xmlns:c15="http://schemas.microsoft.com/office/drawing/2012/chart" uri="{CE6537A1-D6FC-4f65-9D91-7224C49458BB}"/>
                <c:ext xmlns:c16="http://schemas.microsoft.com/office/drawing/2014/chart" uri="{C3380CC4-5D6E-409C-BE32-E72D297353CC}">
                  <c16:uniqueId val="{00000003-E532-AE4E-BB36-0E1EFFAD2B30}"/>
                </c:ext>
              </c:extLst>
            </c:dLbl>
            <c:dLbl>
              <c:idx val="2"/>
              <c:delete val="1"/>
              <c:extLst>
                <c:ext xmlns:c15="http://schemas.microsoft.com/office/drawing/2012/chart" uri="{CE6537A1-D6FC-4f65-9D91-7224C49458BB}"/>
                <c:ext xmlns:c16="http://schemas.microsoft.com/office/drawing/2014/chart" uri="{C3380CC4-5D6E-409C-BE32-E72D297353CC}">
                  <c16:uniqueId val="{00000004-E532-AE4E-BB36-0E1EFFAD2B30}"/>
                </c:ext>
              </c:extLst>
            </c:dLbl>
            <c:dLbl>
              <c:idx val="3"/>
              <c:delete val="1"/>
              <c:extLst>
                <c:ext xmlns:c15="http://schemas.microsoft.com/office/drawing/2012/chart" uri="{CE6537A1-D6FC-4f65-9D91-7224C49458BB}"/>
                <c:ext xmlns:c16="http://schemas.microsoft.com/office/drawing/2014/chart" uri="{C3380CC4-5D6E-409C-BE32-E72D297353CC}">
                  <c16:uniqueId val="{00000005-E532-AE4E-BB36-0E1EFFAD2B30}"/>
                </c:ext>
              </c:extLst>
            </c:dLbl>
            <c:dLbl>
              <c:idx val="5"/>
              <c:delete val="1"/>
              <c:extLst>
                <c:ext xmlns:c15="http://schemas.microsoft.com/office/drawing/2012/chart" uri="{CE6537A1-D6FC-4f65-9D91-7224C49458BB}"/>
                <c:ext xmlns:c16="http://schemas.microsoft.com/office/drawing/2014/chart" uri="{C3380CC4-5D6E-409C-BE32-E72D297353CC}">
                  <c16:uniqueId val="{00000006-E532-AE4E-BB36-0E1EFFAD2B30}"/>
                </c:ext>
              </c:extLst>
            </c:dLbl>
            <c:dLbl>
              <c:idx val="6"/>
              <c:delete val="1"/>
              <c:extLst>
                <c:ext xmlns:c15="http://schemas.microsoft.com/office/drawing/2012/chart" uri="{CE6537A1-D6FC-4f65-9D91-7224C49458BB}"/>
                <c:ext xmlns:c16="http://schemas.microsoft.com/office/drawing/2014/chart" uri="{C3380CC4-5D6E-409C-BE32-E72D297353CC}">
                  <c16:uniqueId val="{00000007-E532-AE4E-BB36-0E1EFFAD2B30}"/>
                </c:ext>
              </c:extLst>
            </c:dLbl>
            <c:dLbl>
              <c:idx val="7"/>
              <c:layout>
                <c:manualLayout>
                  <c:x val="-2.0370135052831988E-16"/>
                  <c:y val="6.481481481481481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E532-AE4E-BB36-0E1EFFAD2B30}"/>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Sheet2!$A$21:$B$28</c:f>
              <c:strCache>
                <c:ptCount val="8"/>
                <c:pt idx="0">
                  <c:v>1997</c:v>
                </c:pt>
                <c:pt idx="1">
                  <c:v>2000</c:v>
                </c:pt>
                <c:pt idx="2">
                  <c:v>2004</c:v>
                </c:pt>
                <c:pt idx="3">
                  <c:v>2007</c:v>
                </c:pt>
                <c:pt idx="4">
                  <c:v>2008</c:v>
                </c:pt>
                <c:pt idx="5">
                  <c:v>2011</c:v>
                </c:pt>
                <c:pt idx="6">
                  <c:v>2014</c:v>
                </c:pt>
                <c:pt idx="7">
                  <c:v>2016</c:v>
                </c:pt>
              </c:strCache>
            </c:strRef>
          </c:cat>
          <c:val>
            <c:numRef>
              <c:f>Sheet2!$D$21:$D$28</c:f>
              <c:numCache>
                <c:formatCode>###0.0%</c:formatCode>
                <c:ptCount val="8"/>
                <c:pt idx="0">
                  <c:v>0.23063380281690141</c:v>
                </c:pt>
                <c:pt idx="1">
                  <c:v>0.26732673267326734</c:v>
                </c:pt>
                <c:pt idx="2">
                  <c:v>0.36241610738255031</c:v>
                </c:pt>
                <c:pt idx="3">
                  <c:v>0.36555891238670696</c:v>
                </c:pt>
                <c:pt idx="5">
                  <c:v>0.43100775193798457</c:v>
                </c:pt>
                <c:pt idx="6">
                  <c:v>0.37190082644628097</c:v>
                </c:pt>
                <c:pt idx="7">
                  <c:v>0.44944944944944942</c:v>
                </c:pt>
              </c:numCache>
            </c:numRef>
          </c:val>
          <c:smooth val="0"/>
          <c:extLst>
            <c:ext xmlns:c16="http://schemas.microsoft.com/office/drawing/2014/chart" uri="{C3380CC4-5D6E-409C-BE32-E72D297353CC}">
              <c16:uniqueId val="{00000009-E532-AE4E-BB36-0E1EFFAD2B30}"/>
            </c:ext>
          </c:extLst>
        </c:ser>
        <c:dLbls>
          <c:showLegendKey val="0"/>
          <c:showVal val="0"/>
          <c:showCatName val="0"/>
          <c:showSerName val="0"/>
          <c:showPercent val="0"/>
          <c:showBubbleSize val="0"/>
        </c:dLbls>
        <c:smooth val="0"/>
        <c:axId val="280943112"/>
        <c:axId val="319006488"/>
      </c:lineChart>
      <c:catAx>
        <c:axId val="280943112"/>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crossAx val="319006488"/>
        <c:crosses val="autoZero"/>
        <c:auto val="1"/>
        <c:lblAlgn val="ctr"/>
        <c:lblOffset val="100"/>
        <c:noMultiLvlLbl val="0"/>
      </c:catAx>
      <c:valAx>
        <c:axId val="319006488"/>
        <c:scaling>
          <c:orientation val="minMax"/>
        </c:scaling>
        <c:delete val="1"/>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crossAx val="280943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legend>
    <c:plotVisOnly val="1"/>
    <c:dispBlanksAs val="span"/>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Sheet1!$C$29:$C$30</c:f>
              <c:strCache>
                <c:ptCount val="2"/>
                <c:pt idx="1">
                  <c:v>oppose embargo</c:v>
                </c:pt>
              </c:strCache>
            </c:strRef>
          </c:tx>
          <c:spPr>
            <a:ln w="34925" cap="rnd">
              <a:solidFill>
                <a:schemeClr val="accent1"/>
              </a:solidFill>
              <a:round/>
            </a:ln>
            <a:effectLst>
              <a:outerShdw blurRad="40000" dist="23000" dir="5400000" rotWithShape="0">
                <a:srgbClr val="000000">
                  <a:alpha val="35000"/>
                </a:srgbClr>
              </a:outerShdw>
            </a:effectLst>
          </c:spPr>
          <c:marker>
            <c:symbol val="none"/>
          </c:marker>
          <c:dLbls>
            <c:dLbl>
              <c:idx val="1"/>
              <c:delete val="1"/>
              <c:extLst>
                <c:ext xmlns:c15="http://schemas.microsoft.com/office/drawing/2012/chart" uri="{CE6537A1-D6FC-4f65-9D91-7224C49458BB}"/>
                <c:ext xmlns:c16="http://schemas.microsoft.com/office/drawing/2014/chart" uri="{C3380CC4-5D6E-409C-BE32-E72D297353CC}">
                  <c16:uniqueId val="{00000000-3983-EE4B-9ABF-EDD78881A171}"/>
                </c:ext>
              </c:extLst>
            </c:dLbl>
            <c:dLbl>
              <c:idx val="2"/>
              <c:delete val="1"/>
              <c:extLst>
                <c:ext xmlns:c15="http://schemas.microsoft.com/office/drawing/2012/chart" uri="{CE6537A1-D6FC-4f65-9D91-7224C49458BB}"/>
                <c:ext xmlns:c16="http://schemas.microsoft.com/office/drawing/2014/chart" uri="{C3380CC4-5D6E-409C-BE32-E72D297353CC}">
                  <c16:uniqueId val="{00000001-3983-EE4B-9ABF-EDD78881A171}"/>
                </c:ext>
              </c:extLst>
            </c:dLbl>
            <c:dLbl>
              <c:idx val="3"/>
              <c:delete val="1"/>
              <c:extLst>
                <c:ext xmlns:c15="http://schemas.microsoft.com/office/drawing/2012/chart" uri="{CE6537A1-D6FC-4f65-9D91-7224C49458BB}"/>
                <c:ext xmlns:c16="http://schemas.microsoft.com/office/drawing/2014/chart" uri="{C3380CC4-5D6E-409C-BE32-E72D297353CC}">
                  <c16:uniqueId val="{00000002-3983-EE4B-9ABF-EDD78881A171}"/>
                </c:ext>
              </c:extLst>
            </c:dLbl>
            <c:dLbl>
              <c:idx val="5"/>
              <c:delete val="1"/>
              <c:extLst>
                <c:ext xmlns:c15="http://schemas.microsoft.com/office/drawing/2012/chart" uri="{CE6537A1-D6FC-4f65-9D91-7224C49458BB}"/>
                <c:ext xmlns:c16="http://schemas.microsoft.com/office/drawing/2014/chart" uri="{C3380CC4-5D6E-409C-BE32-E72D297353CC}">
                  <c16:uniqueId val="{00000003-3983-EE4B-9ABF-EDD78881A171}"/>
                </c:ext>
              </c:extLst>
            </c:dLbl>
            <c:dLbl>
              <c:idx val="6"/>
              <c:delete val="1"/>
              <c:extLst>
                <c:ext xmlns:c15="http://schemas.microsoft.com/office/drawing/2012/chart" uri="{CE6537A1-D6FC-4f65-9D91-7224C49458BB}"/>
                <c:ext xmlns:c16="http://schemas.microsoft.com/office/drawing/2014/chart" uri="{C3380CC4-5D6E-409C-BE32-E72D297353CC}">
                  <c16:uniqueId val="{00000004-3983-EE4B-9ABF-EDD78881A171}"/>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Sheet1!$A$31:$B$38</c:f>
              <c:strCache>
                <c:ptCount val="8"/>
                <c:pt idx="0">
                  <c:v>1997</c:v>
                </c:pt>
                <c:pt idx="1">
                  <c:v>2000</c:v>
                </c:pt>
                <c:pt idx="2">
                  <c:v>2004</c:v>
                </c:pt>
                <c:pt idx="3">
                  <c:v>2007</c:v>
                </c:pt>
                <c:pt idx="4">
                  <c:v>2008</c:v>
                </c:pt>
                <c:pt idx="5">
                  <c:v>2011</c:v>
                </c:pt>
                <c:pt idx="6">
                  <c:v>2014</c:v>
                </c:pt>
                <c:pt idx="7">
                  <c:v>2016</c:v>
                </c:pt>
              </c:strCache>
            </c:strRef>
          </c:cat>
          <c:val>
            <c:numRef>
              <c:f>Sheet1!$C$31:$C$38</c:f>
              <c:numCache>
                <c:formatCode>###0.0%</c:formatCode>
                <c:ptCount val="8"/>
                <c:pt idx="0">
                  <c:v>0.22362488728584309</c:v>
                </c:pt>
                <c:pt idx="1">
                  <c:v>0.37001209189842804</c:v>
                </c:pt>
                <c:pt idx="2">
                  <c:v>0.34818941504178275</c:v>
                </c:pt>
                <c:pt idx="3">
                  <c:v>0.425414364640884</c:v>
                </c:pt>
                <c:pt idx="4">
                  <c:v>0.54571026722925453</c:v>
                </c:pt>
                <c:pt idx="5">
                  <c:v>0.44076655052264807</c:v>
                </c:pt>
                <c:pt idx="6">
                  <c:v>0.52318668252080858</c:v>
                </c:pt>
                <c:pt idx="7">
                  <c:v>0.63213038416763678</c:v>
                </c:pt>
              </c:numCache>
            </c:numRef>
          </c:val>
          <c:smooth val="0"/>
          <c:extLst>
            <c:ext xmlns:c16="http://schemas.microsoft.com/office/drawing/2014/chart" uri="{C3380CC4-5D6E-409C-BE32-E72D297353CC}">
              <c16:uniqueId val="{00000005-3983-EE4B-9ABF-EDD78881A171}"/>
            </c:ext>
          </c:extLst>
        </c:ser>
        <c:ser>
          <c:idx val="1"/>
          <c:order val="1"/>
          <c:tx>
            <c:strRef>
              <c:f>Sheet1!$D$29:$D$30</c:f>
              <c:strCache>
                <c:ptCount val="2"/>
                <c:pt idx="1">
                  <c:v>favor diplo relations</c:v>
                </c:pt>
              </c:strCache>
            </c:strRef>
          </c:tx>
          <c:spPr>
            <a:ln w="34925" cap="rnd">
              <a:solidFill>
                <a:srgbClr val="FF0000"/>
              </a:solidFill>
              <a:round/>
            </a:ln>
            <a:effectLst>
              <a:outerShdw blurRad="40000" dist="23000" dir="5400000" rotWithShape="0">
                <a:srgbClr val="000000">
                  <a:alpha val="35000"/>
                </a:srgbClr>
              </a:outerShdw>
            </a:effectLst>
          </c:spPr>
          <c:marker>
            <c:symbol val="none"/>
          </c:marker>
          <c:dLbls>
            <c:dLbl>
              <c:idx val="5"/>
              <c:delete val="1"/>
              <c:extLst>
                <c:ext xmlns:c15="http://schemas.microsoft.com/office/drawing/2012/chart" uri="{CE6537A1-D6FC-4f65-9D91-7224C49458BB}"/>
                <c:ext xmlns:c16="http://schemas.microsoft.com/office/drawing/2014/chart" uri="{C3380CC4-5D6E-409C-BE32-E72D297353CC}">
                  <c16:uniqueId val="{00000006-3983-EE4B-9ABF-EDD78881A171}"/>
                </c:ext>
              </c:extLst>
            </c:dLbl>
            <c:dLbl>
              <c:idx val="6"/>
              <c:delete val="1"/>
              <c:extLst>
                <c:ext xmlns:c15="http://schemas.microsoft.com/office/drawing/2012/chart" uri="{CE6537A1-D6FC-4f65-9D91-7224C49458BB}"/>
                <c:ext xmlns:c16="http://schemas.microsoft.com/office/drawing/2014/chart" uri="{C3380CC4-5D6E-409C-BE32-E72D297353CC}">
                  <c16:uniqueId val="{00000007-3983-EE4B-9ABF-EDD78881A171}"/>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Sheet1!$A$31:$B$38</c:f>
              <c:strCache>
                <c:ptCount val="8"/>
                <c:pt idx="0">
                  <c:v>1997</c:v>
                </c:pt>
                <c:pt idx="1">
                  <c:v>2000</c:v>
                </c:pt>
                <c:pt idx="2">
                  <c:v>2004</c:v>
                </c:pt>
                <c:pt idx="3">
                  <c:v>2007</c:v>
                </c:pt>
                <c:pt idx="4">
                  <c:v>2008</c:v>
                </c:pt>
                <c:pt idx="5">
                  <c:v>2011</c:v>
                </c:pt>
                <c:pt idx="6">
                  <c:v>2014</c:v>
                </c:pt>
                <c:pt idx="7">
                  <c:v>2016</c:v>
                </c:pt>
              </c:strCache>
            </c:strRef>
          </c:cat>
          <c:val>
            <c:numRef>
              <c:f>Sheet1!$D$31:$D$38</c:f>
              <c:numCache>
                <c:formatCode>###0.0%</c:formatCode>
                <c:ptCount val="8"/>
                <c:pt idx="1">
                  <c:v>0.72499999999999998</c:v>
                </c:pt>
                <c:pt idx="2">
                  <c:v>0.443</c:v>
                </c:pt>
                <c:pt idx="3">
                  <c:v>0.57399999999999995</c:v>
                </c:pt>
                <c:pt idx="4">
                  <c:v>0.64600000000000002</c:v>
                </c:pt>
                <c:pt idx="5">
                  <c:v>0.57999999999999996</c:v>
                </c:pt>
                <c:pt idx="6">
                  <c:v>0.67700000000000005</c:v>
                </c:pt>
                <c:pt idx="7">
                  <c:v>0.69</c:v>
                </c:pt>
              </c:numCache>
            </c:numRef>
          </c:val>
          <c:smooth val="0"/>
          <c:extLst>
            <c:ext xmlns:c16="http://schemas.microsoft.com/office/drawing/2014/chart" uri="{C3380CC4-5D6E-409C-BE32-E72D297353CC}">
              <c16:uniqueId val="{00000008-3983-EE4B-9ABF-EDD78881A171}"/>
            </c:ext>
          </c:extLst>
        </c:ser>
        <c:dLbls>
          <c:showLegendKey val="0"/>
          <c:showVal val="0"/>
          <c:showCatName val="0"/>
          <c:showSerName val="0"/>
          <c:showPercent val="0"/>
          <c:showBubbleSize val="0"/>
        </c:dLbls>
        <c:smooth val="0"/>
        <c:axId val="319003744"/>
        <c:axId val="319004528"/>
      </c:lineChart>
      <c:catAx>
        <c:axId val="319003744"/>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319004528"/>
        <c:crosses val="autoZero"/>
        <c:auto val="1"/>
        <c:lblAlgn val="ctr"/>
        <c:lblOffset val="100"/>
        <c:noMultiLvlLbl val="0"/>
      </c:catAx>
      <c:valAx>
        <c:axId val="319004528"/>
        <c:scaling>
          <c:orientation val="minMax"/>
        </c:scaling>
        <c:delete val="1"/>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crossAx val="319003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Sheet1!$C$132:$C$133</c:f>
              <c:strCache>
                <c:ptCount val="2"/>
                <c:pt idx="1">
                  <c:v>Rep</c:v>
                </c:pt>
              </c:strCache>
            </c:strRef>
          </c:tx>
          <c:spPr>
            <a:ln w="34925" cap="rnd">
              <a:solidFill>
                <a:schemeClr val="accent5">
                  <a:lumMod val="60000"/>
                  <a:lumOff val="40000"/>
                </a:schemeClr>
              </a:solidFill>
              <a:round/>
            </a:ln>
            <a:effectLst>
              <a:outerShdw blurRad="40000" dist="23000" dir="5400000" rotWithShape="0">
                <a:srgbClr val="000000">
                  <a:alpha val="35000"/>
                </a:srgbClr>
              </a:outerShdw>
            </a:effectLst>
          </c:spPr>
          <c:marker>
            <c:symbol val="circle"/>
            <c:size val="6"/>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w="9525">
                <a:solidFill>
                  <a:schemeClr val="accent5">
                    <a:lumMod val="60000"/>
                    <a:lumOff val="40000"/>
                  </a:schemeClr>
                </a:solidFill>
                <a:round/>
              </a:ln>
              <a:effectLst>
                <a:innerShdw blurRad="50800" dist="25400" dir="13500000">
                  <a:srgbClr val="808080">
                    <a:alpha val="75000"/>
                  </a:srgbClr>
                </a:innerShdw>
                <a:outerShdw blurRad="63500" dist="50800" dir="5400000" algn="br" rotWithShape="0">
                  <a:srgbClr val="000000">
                    <a:alpha val="35000"/>
                  </a:srgbClr>
                </a:outerShdw>
              </a:effectLst>
              <a:scene3d>
                <a:camera prst="orthographicFront">
                  <a:rot lat="0" lon="0" rev="0"/>
                </a:camera>
                <a:lightRig rig="threePt" dir="tl">
                  <a:rot lat="0" lon="0" rev="11400000"/>
                </a:lightRig>
              </a:scene3d>
              <a:sp3d contourW="12700" prstMaterial="softmetal">
                <a:bevelT w="63500" h="25400" prst="angle"/>
                <a:contourClr>
                  <a:scrgbClr r="0" g="0" b="0"/>
                </a:contourClr>
              </a:sp3d>
            </c:spPr>
          </c:marker>
          <c:dLbls>
            <c:dLbl>
              <c:idx val="0"/>
              <c:layout>
                <c:manualLayout>
                  <c:x val="-4.1666666666666664E-2"/>
                  <c:y val="6.481481481481481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098B-0149-B079-29DCF0733694}"/>
                </c:ext>
              </c:extLst>
            </c:dLbl>
            <c:dLbl>
              <c:idx val="7"/>
              <c:layout>
                <c:manualLayout>
                  <c:x val="-3.3333333333333437E-2"/>
                  <c:y val="-6.944444444444444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098B-0149-B079-29DCF0733694}"/>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Sheet1!$A$134:$B$141</c:f>
              <c:strCache>
                <c:ptCount val="8"/>
                <c:pt idx="0">
                  <c:v>1997</c:v>
                </c:pt>
                <c:pt idx="1">
                  <c:v>2000</c:v>
                </c:pt>
                <c:pt idx="2">
                  <c:v>2004</c:v>
                </c:pt>
                <c:pt idx="3">
                  <c:v>2007</c:v>
                </c:pt>
                <c:pt idx="4">
                  <c:v>2008</c:v>
                </c:pt>
                <c:pt idx="5">
                  <c:v>2011</c:v>
                </c:pt>
                <c:pt idx="6">
                  <c:v>2014</c:v>
                </c:pt>
                <c:pt idx="7">
                  <c:v>2016</c:v>
                </c:pt>
              </c:strCache>
            </c:strRef>
          </c:cat>
          <c:val>
            <c:numRef>
              <c:f>Sheet1!$C$134:$C$141</c:f>
              <c:numCache>
                <c:formatCode>###0.0%</c:formatCode>
                <c:ptCount val="8"/>
                <c:pt idx="0">
                  <c:v>0.69070735090152569</c:v>
                </c:pt>
                <c:pt idx="1">
                  <c:v>0.67086330935251803</c:v>
                </c:pt>
                <c:pt idx="2">
                  <c:v>0.68318318318318316</c:v>
                </c:pt>
                <c:pt idx="3">
                  <c:v>0.66374781085814361</c:v>
                </c:pt>
                <c:pt idx="4">
                  <c:v>0.52505966587112174</c:v>
                </c:pt>
                <c:pt idx="5">
                  <c:v>0.56521739130434778</c:v>
                </c:pt>
                <c:pt idx="6">
                  <c:v>0.46201232032854217</c:v>
                </c:pt>
                <c:pt idx="7">
                  <c:v>0.5344585091420534</c:v>
                </c:pt>
              </c:numCache>
            </c:numRef>
          </c:val>
          <c:smooth val="0"/>
          <c:extLst>
            <c:ext xmlns:c16="http://schemas.microsoft.com/office/drawing/2014/chart" uri="{C3380CC4-5D6E-409C-BE32-E72D297353CC}">
              <c16:uniqueId val="{00000002-098B-0149-B079-29DCF0733694}"/>
            </c:ext>
          </c:extLst>
        </c:ser>
        <c:ser>
          <c:idx val="1"/>
          <c:order val="1"/>
          <c:tx>
            <c:strRef>
              <c:f>Sheet1!$D$132:$D$133</c:f>
              <c:strCache>
                <c:ptCount val="2"/>
                <c:pt idx="1">
                  <c:v>Dem</c:v>
                </c:pt>
              </c:strCache>
            </c:strRef>
          </c:tx>
          <c:spPr>
            <a:ln w="34925" cap="rnd">
              <a:solidFill>
                <a:schemeClr val="accent1"/>
              </a:solidFill>
              <a:round/>
            </a:ln>
            <a:effectLst>
              <a:outerShdw blurRad="40000" dist="23000" dir="5400000" rotWithShape="0">
                <a:srgbClr val="000000">
                  <a:alpha val="35000"/>
                </a:srgbClr>
              </a:outerShdw>
            </a:effectLst>
          </c:spPr>
          <c:marker>
            <c:symbol val="circle"/>
            <c:size val="6"/>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w="9525">
                <a:solidFill>
                  <a:schemeClr val="accent1"/>
                </a:solidFill>
                <a:round/>
              </a:ln>
              <a:effectLst>
                <a:innerShdw blurRad="50800" dist="25400" dir="13500000">
                  <a:srgbClr val="808080">
                    <a:alpha val="75000"/>
                  </a:srgbClr>
                </a:innerShdw>
                <a:outerShdw blurRad="63500" dist="50800" dir="5400000" algn="br" rotWithShape="0">
                  <a:srgbClr val="000000">
                    <a:alpha val="35000"/>
                  </a:srgbClr>
                </a:outerShdw>
              </a:effectLst>
              <a:scene3d>
                <a:camera prst="orthographicFront">
                  <a:rot lat="0" lon="0" rev="0"/>
                </a:camera>
                <a:lightRig rig="threePt" dir="tl">
                  <a:rot lat="0" lon="0" rev="11400000"/>
                </a:lightRig>
              </a:scene3d>
              <a:sp3d contourW="12700" prstMaterial="softmetal">
                <a:bevelT w="63500" h="25400" prst="angle"/>
                <a:contourClr>
                  <a:scrgbClr r="0" g="0" b="0"/>
                </a:contourClr>
              </a:sp3d>
            </c:spPr>
          </c:marker>
          <c:dLbls>
            <c:dLbl>
              <c:idx val="0"/>
              <c:layout>
                <c:manualLayout>
                  <c:x val="-8.3333333333333332E-3"/>
                  <c:y val="-6.944444444444444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098B-0149-B079-29DCF0733694}"/>
                </c:ext>
              </c:extLst>
            </c:dLbl>
            <c:dLbl>
              <c:idx val="7"/>
              <c:layout>
                <c:manualLayout>
                  <c:x val="-4.1666666666666768E-2"/>
                  <c:y val="6.481481481481472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098B-0149-B079-29DCF0733694}"/>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Sheet1!$A$134:$B$141</c:f>
              <c:strCache>
                <c:ptCount val="8"/>
                <c:pt idx="0">
                  <c:v>1997</c:v>
                </c:pt>
                <c:pt idx="1">
                  <c:v>2000</c:v>
                </c:pt>
                <c:pt idx="2">
                  <c:v>2004</c:v>
                </c:pt>
                <c:pt idx="3">
                  <c:v>2007</c:v>
                </c:pt>
                <c:pt idx="4">
                  <c:v>2008</c:v>
                </c:pt>
                <c:pt idx="5">
                  <c:v>2011</c:v>
                </c:pt>
                <c:pt idx="6">
                  <c:v>2014</c:v>
                </c:pt>
                <c:pt idx="7">
                  <c:v>2016</c:v>
                </c:pt>
              </c:strCache>
            </c:strRef>
          </c:cat>
          <c:val>
            <c:numRef>
              <c:f>Sheet1!$D$134:$D$141</c:f>
              <c:numCache>
                <c:formatCode>###0.0%</c:formatCode>
                <c:ptCount val="8"/>
                <c:pt idx="0">
                  <c:v>0.1650485436893204</c:v>
                </c:pt>
                <c:pt idx="1">
                  <c:v>0.17625899280575538</c:v>
                </c:pt>
                <c:pt idx="2">
                  <c:v>0.17717717717717718</c:v>
                </c:pt>
                <c:pt idx="3">
                  <c:v>0.18388791593695275</c:v>
                </c:pt>
                <c:pt idx="4">
                  <c:v>0.26730310262529833</c:v>
                </c:pt>
                <c:pt idx="5">
                  <c:v>0.20048309178743964</c:v>
                </c:pt>
                <c:pt idx="6">
                  <c:v>0.29568788501026694</c:v>
                </c:pt>
                <c:pt idx="7">
                  <c:v>0.21940928270042195</c:v>
                </c:pt>
              </c:numCache>
            </c:numRef>
          </c:val>
          <c:smooth val="0"/>
          <c:extLst>
            <c:ext xmlns:c16="http://schemas.microsoft.com/office/drawing/2014/chart" uri="{C3380CC4-5D6E-409C-BE32-E72D297353CC}">
              <c16:uniqueId val="{00000005-098B-0149-B079-29DCF0733694}"/>
            </c:ext>
          </c:extLst>
        </c:ser>
        <c:ser>
          <c:idx val="2"/>
          <c:order val="2"/>
          <c:tx>
            <c:strRef>
              <c:f>Sheet1!$E$132:$E$133</c:f>
              <c:strCache>
                <c:ptCount val="2"/>
                <c:pt idx="1">
                  <c:v>Ind</c:v>
                </c:pt>
              </c:strCache>
            </c:strRef>
          </c:tx>
          <c:spPr>
            <a:ln w="34925" cap="rnd">
              <a:solidFill>
                <a:schemeClr val="accent3"/>
              </a:solidFill>
              <a:round/>
            </a:ln>
            <a:effectLst>
              <a:outerShdw blurRad="40000" dist="23000" dir="5400000" rotWithShape="0">
                <a:srgbClr val="000000">
                  <a:alpha val="35000"/>
                </a:srgbClr>
              </a:outerShdw>
            </a:effectLst>
          </c:spPr>
          <c:marker>
            <c:symbol val="circle"/>
            <c:size val="6"/>
            <c:spPr>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w="9525">
                <a:solidFill>
                  <a:schemeClr val="accent3"/>
                </a:solidFill>
                <a:round/>
              </a:ln>
              <a:effectLst>
                <a:innerShdw blurRad="50800" dist="25400" dir="13500000">
                  <a:srgbClr val="808080">
                    <a:alpha val="75000"/>
                  </a:srgbClr>
                </a:innerShdw>
                <a:outerShdw blurRad="63500" dist="50800" dir="5400000" algn="br" rotWithShape="0">
                  <a:srgbClr val="000000">
                    <a:alpha val="35000"/>
                  </a:srgbClr>
                </a:outerShdw>
              </a:effectLst>
              <a:scene3d>
                <a:camera prst="orthographicFront">
                  <a:rot lat="0" lon="0" rev="0"/>
                </a:camera>
                <a:lightRig rig="threePt" dir="tl">
                  <a:rot lat="0" lon="0" rev="11400000"/>
                </a:lightRig>
              </a:scene3d>
              <a:sp3d contourW="12700" prstMaterial="softmetal">
                <a:bevelT w="63500" h="25400" prst="angle"/>
                <a:contourClr>
                  <a:scrgbClr r="0" g="0" b="0"/>
                </a:contourClr>
              </a:sp3d>
            </c:spPr>
          </c:marker>
          <c:dLbls>
            <c:dLbl>
              <c:idx val="7"/>
              <c:layout>
                <c:manualLayout>
                  <c:x val="-8.3333333333334356E-3"/>
                  <c:y val="-5.555555555555564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098B-0149-B079-29DCF0733694}"/>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Sheet1!$A$134:$B$141</c:f>
              <c:strCache>
                <c:ptCount val="8"/>
                <c:pt idx="0">
                  <c:v>1997</c:v>
                </c:pt>
                <c:pt idx="1">
                  <c:v>2000</c:v>
                </c:pt>
                <c:pt idx="2">
                  <c:v>2004</c:v>
                </c:pt>
                <c:pt idx="3">
                  <c:v>2007</c:v>
                </c:pt>
                <c:pt idx="4">
                  <c:v>2008</c:v>
                </c:pt>
                <c:pt idx="5">
                  <c:v>2011</c:v>
                </c:pt>
                <c:pt idx="6">
                  <c:v>2014</c:v>
                </c:pt>
                <c:pt idx="7">
                  <c:v>2016</c:v>
                </c:pt>
              </c:strCache>
            </c:strRef>
          </c:cat>
          <c:val>
            <c:numRef>
              <c:f>Sheet1!$E$134:$E$141</c:f>
              <c:numCache>
                <c:formatCode>###0.0%</c:formatCode>
                <c:ptCount val="8"/>
                <c:pt idx="0">
                  <c:v>0.14424410540915394</c:v>
                </c:pt>
                <c:pt idx="1">
                  <c:v>0.15287769784172661</c:v>
                </c:pt>
                <c:pt idx="2">
                  <c:v>0.13963963963963963</c:v>
                </c:pt>
                <c:pt idx="3">
                  <c:v>0.15236427320490367</c:v>
                </c:pt>
                <c:pt idx="4">
                  <c:v>0.20763723150357996</c:v>
                </c:pt>
                <c:pt idx="5">
                  <c:v>0.2342995169082126</c:v>
                </c:pt>
                <c:pt idx="6">
                  <c:v>0.24229979466119098</c:v>
                </c:pt>
                <c:pt idx="7">
                  <c:v>0.24613220815752462</c:v>
                </c:pt>
              </c:numCache>
            </c:numRef>
          </c:val>
          <c:smooth val="0"/>
          <c:extLst>
            <c:ext xmlns:c16="http://schemas.microsoft.com/office/drawing/2014/chart" uri="{C3380CC4-5D6E-409C-BE32-E72D297353CC}">
              <c16:uniqueId val="{00000007-098B-0149-B079-29DCF0733694}"/>
            </c:ext>
          </c:extLst>
        </c:ser>
        <c:dLbls>
          <c:showLegendKey val="0"/>
          <c:showVal val="0"/>
          <c:showCatName val="0"/>
          <c:showSerName val="0"/>
          <c:showPercent val="0"/>
          <c:showBubbleSize val="0"/>
        </c:dLbls>
        <c:marker val="1"/>
        <c:smooth val="0"/>
        <c:axId val="319002176"/>
        <c:axId val="319003352"/>
      </c:lineChart>
      <c:catAx>
        <c:axId val="319002176"/>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319003352"/>
        <c:crosses val="autoZero"/>
        <c:auto val="1"/>
        <c:lblAlgn val="ctr"/>
        <c:lblOffset val="100"/>
        <c:noMultiLvlLbl val="0"/>
      </c:catAx>
      <c:valAx>
        <c:axId val="319003352"/>
        <c:scaling>
          <c:orientation val="minMax"/>
        </c:scaling>
        <c:delete val="1"/>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crossAx val="319002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Sheet1!$C$3:$C$4</c:f>
              <c:strCache>
                <c:ptCount val="2"/>
                <c:pt idx="1">
                  <c:v>Yes</c:v>
                </c:pt>
              </c:strCache>
            </c:strRef>
          </c:tx>
          <c:spPr>
            <a:ln w="34925" cap="rnd">
              <a:solidFill>
                <a:schemeClr val="accent1"/>
              </a:solidFill>
              <a:round/>
            </a:ln>
            <a:effectLst>
              <a:innerShdw blurRad="50800" dist="25400" dir="13500000">
                <a:srgbClr val="808080">
                  <a:alpha val="75000"/>
                </a:srgbClr>
              </a:innerShdw>
              <a:outerShdw blurRad="63500" dist="50800" dir="5400000" algn="br" rotWithShape="0">
                <a:srgbClr val="000000">
                  <a:alpha val="35000"/>
                </a:srgbClr>
              </a:outerShdw>
            </a:effectLst>
          </c:spPr>
          <c:marker>
            <c:symbol val="none"/>
          </c:marker>
          <c:dLbls>
            <c:dLbl>
              <c:idx val="0"/>
              <c:layout>
                <c:manualLayout>
                  <c:x val="-2.0552826847027792E-17"/>
                  <c:y val="-5.80762184059084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4A0D-1A40-BD45-99D52034C826}"/>
                </c:ext>
              </c:extLst>
            </c:dLbl>
            <c:dLbl>
              <c:idx val="1"/>
              <c:layout>
                <c:manualLayout>
                  <c:x val="4.4843049327354259E-3"/>
                  <c:y val="-6.388384024649923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4A0D-1A40-BD45-99D52034C826}"/>
                </c:ext>
              </c:extLst>
            </c:dLbl>
            <c:dLbl>
              <c:idx val="2"/>
              <c:layout>
                <c:manualLayout>
                  <c:x val="1.6816143497757848E-2"/>
                  <c:y val="-4.355716380443133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4A0D-1A40-BD45-99D52034C826}"/>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Sheet1!$A$5:$B$7</c:f>
              <c:strCache>
                <c:ptCount val="3"/>
                <c:pt idx="0">
                  <c:v>Pre-1980</c:v>
                </c:pt>
                <c:pt idx="1">
                  <c:v>1980-1994</c:v>
                </c:pt>
                <c:pt idx="2">
                  <c:v>1995-2009</c:v>
                </c:pt>
              </c:strCache>
            </c:strRef>
          </c:cat>
          <c:val>
            <c:numRef>
              <c:f>Sheet1!$C$5:$C$7</c:f>
              <c:numCache>
                <c:formatCode>###0.0%</c:formatCode>
                <c:ptCount val="3"/>
                <c:pt idx="0">
                  <c:v>0.97849462365591389</c:v>
                </c:pt>
                <c:pt idx="1">
                  <c:v>0.8820224719101124</c:v>
                </c:pt>
                <c:pt idx="2">
                  <c:v>0.70542635658914732</c:v>
                </c:pt>
              </c:numCache>
            </c:numRef>
          </c:val>
          <c:smooth val="0"/>
          <c:extLst>
            <c:ext xmlns:c16="http://schemas.microsoft.com/office/drawing/2014/chart" uri="{C3380CC4-5D6E-409C-BE32-E72D297353CC}">
              <c16:uniqueId val="{00000003-4A0D-1A40-BD45-99D52034C826}"/>
            </c:ext>
          </c:extLst>
        </c:ser>
        <c:ser>
          <c:idx val="1"/>
          <c:order val="1"/>
          <c:tx>
            <c:strRef>
              <c:f>Sheet1!$D$3:$D$4</c:f>
              <c:strCache>
                <c:ptCount val="2"/>
                <c:pt idx="1">
                  <c:v>No</c:v>
                </c:pt>
              </c:strCache>
            </c:strRef>
          </c:tx>
          <c:spPr>
            <a:ln w="34925" cap="rnd">
              <a:solidFill>
                <a:srgbClr val="FF0000"/>
              </a:solidFill>
              <a:round/>
            </a:ln>
            <a:effectLst>
              <a:innerShdw blurRad="50800" dist="25400" dir="13500000">
                <a:srgbClr val="808080">
                  <a:alpha val="75000"/>
                </a:srgbClr>
              </a:innerShdw>
              <a:outerShdw blurRad="63500" dist="50800" dir="5400000" algn="br" rotWithShape="0">
                <a:srgbClr val="000000">
                  <a:alpha val="35000"/>
                </a:srgbClr>
              </a:outerShdw>
            </a:effectLst>
          </c:spPr>
          <c:marker>
            <c:symbol val="none"/>
          </c:marker>
          <c:dLbls>
            <c:dLbl>
              <c:idx val="0"/>
              <c:layout>
                <c:manualLayout>
                  <c:x val="-2.0179372197309416E-2"/>
                  <c:y val="-0.1161524368118168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4A0D-1A40-BD45-99D52034C826}"/>
                </c:ext>
              </c:extLst>
            </c:dLbl>
            <c:dLbl>
              <c:idx val="1"/>
              <c:layout>
                <c:manualLayout>
                  <c:x val="-6.7264573991031393E-3"/>
                  <c:y val="-9.58257603697488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4A0D-1A40-BD45-99D52034C826}"/>
                </c:ext>
              </c:extLst>
            </c:dLbl>
            <c:dLbl>
              <c:idx val="2"/>
              <c:layout>
                <c:manualLayout>
                  <c:x val="1.7937219730941704E-2"/>
                  <c:y val="-4.646097472472678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4A0D-1A40-BD45-99D52034C826}"/>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Sheet1!$A$5:$B$7</c:f>
              <c:strCache>
                <c:ptCount val="3"/>
                <c:pt idx="0">
                  <c:v>Pre-1980</c:v>
                </c:pt>
                <c:pt idx="1">
                  <c:v>1980-1994</c:v>
                </c:pt>
                <c:pt idx="2">
                  <c:v>1995-2009</c:v>
                </c:pt>
              </c:strCache>
            </c:strRef>
          </c:cat>
          <c:val>
            <c:numRef>
              <c:f>Sheet1!$D$5:$D$7</c:f>
              <c:numCache>
                <c:formatCode>###0.0%</c:formatCode>
                <c:ptCount val="3"/>
                <c:pt idx="0">
                  <c:v>2.1505376344086023E-2</c:v>
                </c:pt>
                <c:pt idx="1">
                  <c:v>0.11797752808988764</c:v>
                </c:pt>
                <c:pt idx="2">
                  <c:v>0.29457364341085274</c:v>
                </c:pt>
              </c:numCache>
            </c:numRef>
          </c:val>
          <c:smooth val="0"/>
          <c:extLst>
            <c:ext xmlns:c16="http://schemas.microsoft.com/office/drawing/2014/chart" uri="{C3380CC4-5D6E-409C-BE32-E72D297353CC}">
              <c16:uniqueId val="{00000007-4A0D-1A40-BD45-99D52034C826}"/>
            </c:ext>
          </c:extLst>
        </c:ser>
        <c:dLbls>
          <c:showLegendKey val="0"/>
          <c:showVal val="0"/>
          <c:showCatName val="0"/>
          <c:showSerName val="0"/>
          <c:showPercent val="0"/>
          <c:showBubbleSize val="0"/>
        </c:dLbls>
        <c:smooth val="0"/>
        <c:axId val="319002568"/>
        <c:axId val="319004920"/>
      </c:lineChart>
      <c:catAx>
        <c:axId val="319002568"/>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319004920"/>
        <c:crosses val="autoZero"/>
        <c:auto val="1"/>
        <c:lblAlgn val="ctr"/>
        <c:lblOffset val="100"/>
        <c:noMultiLvlLbl val="0"/>
      </c:catAx>
      <c:valAx>
        <c:axId val="319004920"/>
        <c:scaling>
          <c:orientation val="minMax"/>
        </c:scaling>
        <c:delete val="1"/>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crossAx val="319002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Sheet1!$C$12:$C$13</c:f>
              <c:strCache>
                <c:ptCount val="2"/>
                <c:pt idx="1">
                  <c:v>Yes</c:v>
                </c:pt>
              </c:strCache>
            </c:strRef>
          </c:tx>
          <c:spPr>
            <a:ln w="34925" cap="rnd">
              <a:solidFill>
                <a:schemeClr val="accent1"/>
              </a:solidFill>
              <a:round/>
            </a:ln>
            <a:effectLst>
              <a:innerShdw blurRad="50800" dist="25400" dir="13500000">
                <a:srgbClr val="808080">
                  <a:alpha val="75000"/>
                </a:srgbClr>
              </a:innerShdw>
              <a:outerShdw blurRad="63500" dist="50800" dir="5400000" algn="br" rotWithShape="0">
                <a:srgbClr val="000000">
                  <a:alpha val="35000"/>
                </a:srgbClr>
              </a:outerShdw>
            </a:effectLst>
          </c:spPr>
          <c:marker>
            <c:symbol val="none"/>
          </c:marker>
          <c:dLbls>
            <c:dLbl>
              <c:idx val="0"/>
              <c:layout>
                <c:manualLayout>
                  <c:x val="2.5121684395092323E-3"/>
                  <c:y val="-7.544322000692414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245C-E748-A349-D61EC1C857F4}"/>
                </c:ext>
              </c:extLst>
            </c:dLbl>
            <c:dLbl>
              <c:idx val="1"/>
              <c:layout>
                <c:manualLayout>
                  <c:x val="2.5121684395092094E-3"/>
                  <c:y val="-6.940776240637022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45C-E748-A349-D61EC1C857F4}"/>
                </c:ext>
              </c:extLst>
            </c:dLbl>
            <c:dLbl>
              <c:idx val="2"/>
              <c:layout>
                <c:manualLayout>
                  <c:x val="7.5365053185276277E-3"/>
                  <c:y val="-3.319501680304662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45C-E748-A349-D61EC1C857F4}"/>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Sheet1!$A$14:$B$16</c:f>
              <c:strCache>
                <c:ptCount val="3"/>
                <c:pt idx="0">
                  <c:v>Pre-1980</c:v>
                </c:pt>
                <c:pt idx="1">
                  <c:v>1980-1994</c:v>
                </c:pt>
                <c:pt idx="2">
                  <c:v>1995-2016</c:v>
                </c:pt>
              </c:strCache>
            </c:strRef>
          </c:cat>
          <c:val>
            <c:numRef>
              <c:f>Sheet1!$C$14:$C$16</c:f>
              <c:numCache>
                <c:formatCode>###0.0%</c:formatCode>
                <c:ptCount val="3"/>
                <c:pt idx="0">
                  <c:v>0.98897058823529416</c:v>
                </c:pt>
                <c:pt idx="1">
                  <c:v>0.95541401273885351</c:v>
                </c:pt>
                <c:pt idx="2">
                  <c:v>0.84065934065934078</c:v>
                </c:pt>
              </c:numCache>
            </c:numRef>
          </c:val>
          <c:smooth val="0"/>
          <c:extLst>
            <c:ext xmlns:c16="http://schemas.microsoft.com/office/drawing/2014/chart" uri="{C3380CC4-5D6E-409C-BE32-E72D297353CC}">
              <c16:uniqueId val="{00000003-245C-E748-A349-D61EC1C857F4}"/>
            </c:ext>
          </c:extLst>
        </c:ser>
        <c:ser>
          <c:idx val="1"/>
          <c:order val="1"/>
          <c:tx>
            <c:strRef>
              <c:f>Sheet1!$D$12:$D$13</c:f>
              <c:strCache>
                <c:ptCount val="2"/>
                <c:pt idx="1">
                  <c:v>No</c:v>
                </c:pt>
              </c:strCache>
            </c:strRef>
          </c:tx>
          <c:spPr>
            <a:ln w="34925" cap="rnd">
              <a:solidFill>
                <a:srgbClr val="FF0000"/>
              </a:solidFill>
              <a:round/>
            </a:ln>
            <a:effectLst>
              <a:innerShdw blurRad="50800" dist="25400" dir="13500000">
                <a:srgbClr val="808080">
                  <a:alpha val="75000"/>
                </a:srgbClr>
              </a:innerShdw>
              <a:outerShdw blurRad="63500" dist="50800" dir="5400000" algn="br" rotWithShape="0">
                <a:srgbClr val="000000">
                  <a:alpha val="35000"/>
                </a:srgbClr>
              </a:outerShdw>
            </a:effectLst>
          </c:spPr>
          <c:marker>
            <c:symbol val="none"/>
          </c:marker>
          <c:dLbls>
            <c:dLbl>
              <c:idx val="0"/>
              <c:layout>
                <c:manualLayout>
                  <c:x val="-1.2560842197546046E-2"/>
                  <c:y val="-7.846094880720111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45C-E748-A349-D61EC1C857F4}"/>
                </c:ext>
              </c:extLst>
            </c:dLbl>
            <c:dLbl>
              <c:idx val="1"/>
              <c:layout>
                <c:manualLayout>
                  <c:x val="-1.1304757977791442E-2"/>
                  <c:y val="-0.11165596561024785"/>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45C-E748-A349-D61EC1C857F4}"/>
                </c:ext>
              </c:extLst>
            </c:dLbl>
            <c:dLbl>
              <c:idx val="2"/>
              <c:layout>
                <c:manualLayout>
                  <c:x val="2.8889937054355906E-2"/>
                  <c:y val="-4.828366080443145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45C-E748-A349-D61EC1C857F4}"/>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Sheet1!$A$14:$B$16</c:f>
              <c:strCache>
                <c:ptCount val="3"/>
                <c:pt idx="0">
                  <c:v>Pre-1980</c:v>
                </c:pt>
                <c:pt idx="1">
                  <c:v>1980-1994</c:v>
                </c:pt>
                <c:pt idx="2">
                  <c:v>1995-2016</c:v>
                </c:pt>
              </c:strCache>
            </c:strRef>
          </c:cat>
          <c:val>
            <c:numRef>
              <c:f>Sheet1!$D$14:$D$16</c:f>
              <c:numCache>
                <c:formatCode>###0.0%</c:formatCode>
                <c:ptCount val="3"/>
                <c:pt idx="0">
                  <c:v>1.1029411764705883E-2</c:v>
                </c:pt>
                <c:pt idx="1">
                  <c:v>4.4585987261146494E-2</c:v>
                </c:pt>
                <c:pt idx="2">
                  <c:v>0.15934065934065933</c:v>
                </c:pt>
              </c:numCache>
            </c:numRef>
          </c:val>
          <c:smooth val="0"/>
          <c:extLst>
            <c:ext xmlns:c16="http://schemas.microsoft.com/office/drawing/2014/chart" uri="{C3380CC4-5D6E-409C-BE32-E72D297353CC}">
              <c16:uniqueId val="{00000007-245C-E748-A349-D61EC1C857F4}"/>
            </c:ext>
          </c:extLst>
        </c:ser>
        <c:dLbls>
          <c:showLegendKey val="0"/>
          <c:showVal val="0"/>
          <c:showCatName val="0"/>
          <c:showSerName val="0"/>
          <c:showPercent val="0"/>
          <c:showBubbleSize val="0"/>
        </c:dLbls>
        <c:smooth val="0"/>
        <c:axId val="319005704"/>
        <c:axId val="319006096"/>
      </c:lineChart>
      <c:catAx>
        <c:axId val="319005704"/>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319006096"/>
        <c:crosses val="autoZero"/>
        <c:auto val="1"/>
        <c:lblAlgn val="ctr"/>
        <c:lblOffset val="100"/>
        <c:noMultiLvlLbl val="0"/>
      </c:catAx>
      <c:valAx>
        <c:axId val="319006096"/>
        <c:scaling>
          <c:orientation val="minMax"/>
        </c:scaling>
        <c:delete val="1"/>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crossAx val="319005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Sheet1!$C$83:$C$84</c:f>
              <c:strCache>
                <c:ptCount val="2"/>
                <c:pt idx="1">
                  <c:v>Rep</c:v>
                </c:pt>
              </c:strCache>
            </c:strRef>
          </c:tx>
          <c:spPr>
            <a:ln w="34925" cap="rnd">
              <a:solidFill>
                <a:srgbClr val="FF0000"/>
              </a:solidFill>
              <a:round/>
            </a:ln>
            <a:effectLst>
              <a:outerShdw blurRad="40000" dist="23000" dir="5400000" rotWithShape="0">
                <a:srgbClr val="000000">
                  <a:alpha val="35000"/>
                </a:srgbClr>
              </a:outerShdw>
            </a:effectLst>
          </c:spPr>
          <c:marker>
            <c:symbol val="none"/>
          </c:marker>
          <c:dLbls>
            <c:dLbl>
              <c:idx val="0"/>
              <c:layout>
                <c:manualLayout>
                  <c:x val="-7.5365053185276296E-2"/>
                  <c:y val="0.10260277920941684"/>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4876-2C46-B7E0-3C54D5540C8D}"/>
                </c:ext>
              </c:extLst>
            </c:dLbl>
            <c:dLbl>
              <c:idx val="3"/>
              <c:layout>
                <c:manualLayout>
                  <c:x val="-6.2804210987732079E-3"/>
                  <c:y val="8.751413520803200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4876-2C46-B7E0-3C54D5540C8D}"/>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Sheet1!$A$85:$B$88</c:f>
              <c:strCache>
                <c:ptCount val="4"/>
                <c:pt idx="0">
                  <c:v>1959-1979</c:v>
                </c:pt>
                <c:pt idx="1">
                  <c:v>1980-1994</c:v>
                </c:pt>
                <c:pt idx="2">
                  <c:v>1995-2004</c:v>
                </c:pt>
                <c:pt idx="3">
                  <c:v>2005-2016</c:v>
                </c:pt>
              </c:strCache>
            </c:strRef>
          </c:cat>
          <c:val>
            <c:numRef>
              <c:f>Sheet1!$C$85:$C$88</c:f>
              <c:numCache>
                <c:formatCode>###0.0%</c:formatCode>
                <c:ptCount val="4"/>
                <c:pt idx="0">
                  <c:v>0.72985561248253372</c:v>
                </c:pt>
                <c:pt idx="1">
                  <c:v>0.60793465577596262</c:v>
                </c:pt>
                <c:pt idx="2">
                  <c:v>0.36565096952908588</c:v>
                </c:pt>
                <c:pt idx="3">
                  <c:v>0.25</c:v>
                </c:pt>
              </c:numCache>
            </c:numRef>
          </c:val>
          <c:smooth val="0"/>
          <c:extLst>
            <c:ext xmlns:c16="http://schemas.microsoft.com/office/drawing/2014/chart" uri="{C3380CC4-5D6E-409C-BE32-E72D297353CC}">
              <c16:uniqueId val="{00000002-4876-2C46-B7E0-3C54D5540C8D}"/>
            </c:ext>
          </c:extLst>
        </c:ser>
        <c:ser>
          <c:idx val="1"/>
          <c:order val="1"/>
          <c:tx>
            <c:strRef>
              <c:f>Sheet1!$D$83:$D$84</c:f>
              <c:strCache>
                <c:ptCount val="2"/>
                <c:pt idx="1">
                  <c:v>Dem</c:v>
                </c:pt>
              </c:strCache>
            </c:strRef>
          </c:tx>
          <c:spPr>
            <a:ln w="34925" cap="rnd">
              <a:solidFill>
                <a:schemeClr val="accent1"/>
              </a:solidFill>
              <a:round/>
            </a:ln>
            <a:effectLst>
              <a:outerShdw blurRad="40000" dist="23000" dir="5400000" rotWithShape="0">
                <a:srgbClr val="000000">
                  <a:alpha val="35000"/>
                </a:srgbClr>
              </a:outerShdw>
            </a:effectLst>
          </c:spPr>
          <c:marker>
            <c:symbol val="none"/>
          </c:marker>
          <c:dLbls>
            <c:dLbl>
              <c:idx val="0"/>
              <c:layout>
                <c:manualLayout>
                  <c:x val="-4.8987284570429591E-2"/>
                  <c:y val="-0.1056205080096938"/>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4876-2C46-B7E0-3C54D5540C8D}"/>
                </c:ext>
              </c:extLst>
            </c:dLbl>
            <c:dLbl>
              <c:idx val="3"/>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4876-2C46-B7E0-3C54D5540C8D}"/>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Sheet1!$A$85:$B$88</c:f>
              <c:strCache>
                <c:ptCount val="4"/>
                <c:pt idx="0">
                  <c:v>1959-1979</c:v>
                </c:pt>
                <c:pt idx="1">
                  <c:v>1980-1994</c:v>
                </c:pt>
                <c:pt idx="2">
                  <c:v>1995-2004</c:v>
                </c:pt>
                <c:pt idx="3">
                  <c:v>2005-2016</c:v>
                </c:pt>
              </c:strCache>
            </c:strRef>
          </c:cat>
          <c:val>
            <c:numRef>
              <c:f>Sheet1!$D$85:$D$88</c:f>
              <c:numCache>
                <c:formatCode>###0.0%</c:formatCode>
                <c:ptCount val="4"/>
                <c:pt idx="0">
                  <c:v>0.14205868653935724</c:v>
                </c:pt>
                <c:pt idx="1">
                  <c:v>0.20070011668611434</c:v>
                </c:pt>
                <c:pt idx="2">
                  <c:v>0.31578947368421051</c:v>
                </c:pt>
                <c:pt idx="3">
                  <c:v>0.3125</c:v>
                </c:pt>
              </c:numCache>
            </c:numRef>
          </c:val>
          <c:smooth val="0"/>
          <c:extLst>
            <c:ext xmlns:c16="http://schemas.microsoft.com/office/drawing/2014/chart" uri="{C3380CC4-5D6E-409C-BE32-E72D297353CC}">
              <c16:uniqueId val="{00000005-4876-2C46-B7E0-3C54D5540C8D}"/>
            </c:ext>
          </c:extLst>
        </c:ser>
        <c:ser>
          <c:idx val="2"/>
          <c:order val="2"/>
          <c:tx>
            <c:strRef>
              <c:f>Sheet1!$E$83:$E$84</c:f>
              <c:strCache>
                <c:ptCount val="2"/>
                <c:pt idx="1">
                  <c:v>Ind</c:v>
                </c:pt>
              </c:strCache>
            </c:strRef>
          </c:tx>
          <c:spPr>
            <a:ln w="34925" cap="rnd">
              <a:solidFill>
                <a:schemeClr val="accent3"/>
              </a:solidFill>
              <a:round/>
            </a:ln>
            <a:effectLst>
              <a:outerShdw blurRad="40000" dist="23000" dir="5400000" rotWithShape="0">
                <a:srgbClr val="000000">
                  <a:alpha val="35000"/>
                </a:srgbClr>
              </a:outerShdw>
            </a:effectLst>
          </c:spPr>
          <c:marker>
            <c:symbol val="none"/>
          </c:marker>
          <c:dLbls>
            <c:dLbl>
              <c:idx val="3"/>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4876-2C46-B7E0-3C54D5540C8D}"/>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Sheet1!$A$85:$B$88</c:f>
              <c:strCache>
                <c:ptCount val="4"/>
                <c:pt idx="0">
                  <c:v>1959-1979</c:v>
                </c:pt>
                <c:pt idx="1">
                  <c:v>1980-1994</c:v>
                </c:pt>
                <c:pt idx="2">
                  <c:v>1995-2004</c:v>
                </c:pt>
                <c:pt idx="3">
                  <c:v>2005-2016</c:v>
                </c:pt>
              </c:strCache>
            </c:strRef>
          </c:cat>
          <c:val>
            <c:numRef>
              <c:f>Sheet1!$E$85:$E$88</c:f>
              <c:numCache>
                <c:formatCode>###0.0%</c:formatCode>
                <c:ptCount val="4"/>
                <c:pt idx="0">
                  <c:v>0.12808570097810898</c:v>
                </c:pt>
                <c:pt idx="1">
                  <c:v>0.19136522753792298</c:v>
                </c:pt>
                <c:pt idx="2">
                  <c:v>0.31855955678670361</c:v>
                </c:pt>
                <c:pt idx="3">
                  <c:v>0.4375</c:v>
                </c:pt>
              </c:numCache>
            </c:numRef>
          </c:val>
          <c:smooth val="0"/>
          <c:extLst>
            <c:ext xmlns:c16="http://schemas.microsoft.com/office/drawing/2014/chart" uri="{C3380CC4-5D6E-409C-BE32-E72D297353CC}">
              <c16:uniqueId val="{00000007-4876-2C46-B7E0-3C54D5540C8D}"/>
            </c:ext>
          </c:extLst>
        </c:ser>
        <c:dLbls>
          <c:showLegendKey val="0"/>
          <c:showVal val="0"/>
          <c:showCatName val="0"/>
          <c:showSerName val="0"/>
          <c:showPercent val="0"/>
          <c:showBubbleSize val="0"/>
        </c:dLbls>
        <c:smooth val="0"/>
        <c:axId val="319007664"/>
        <c:axId val="319007272"/>
      </c:lineChart>
      <c:catAx>
        <c:axId val="319007664"/>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319007272"/>
        <c:crosses val="autoZero"/>
        <c:auto val="1"/>
        <c:lblAlgn val="ctr"/>
        <c:lblOffset val="100"/>
        <c:noMultiLvlLbl val="0"/>
      </c:catAx>
      <c:valAx>
        <c:axId val="319007272"/>
        <c:scaling>
          <c:orientation val="minMax"/>
        </c:scaling>
        <c:delete val="1"/>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crossAx val="319007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3.4090909090909088E-2"/>
          <c:y val="4.8002021137731843E-4"/>
          <c:w val="0.83333333333333337"/>
          <c:h val="0.72686372759554785"/>
        </c:manualLayout>
      </c:layout>
      <c:pie3DChart>
        <c:varyColors val="1"/>
        <c:ser>
          <c:idx val="0"/>
          <c:order val="0"/>
          <c:explosion val="12"/>
          <c:dPt>
            <c:idx val="0"/>
            <c:bubble3D val="0"/>
            <c:explosion val="107"/>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1-BBED-384A-BF59-665914F9B328}"/>
              </c:ext>
            </c:extLst>
          </c:dPt>
          <c:dPt>
            <c:idx val="1"/>
            <c:bubble3D val="0"/>
            <c:explosion val="0"/>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03-BBED-384A-BF59-665914F9B328}"/>
              </c:ext>
            </c:extLst>
          </c:dPt>
          <c:dLbls>
            <c:dLbl>
              <c:idx val="0"/>
              <c:layout>
                <c:manualLayout>
                  <c:x val="0.23000006561679789"/>
                  <c:y val="-0.17204460686433334"/>
                </c:manualLayout>
              </c:layout>
              <c:showLegendKey val="0"/>
              <c:showVal val="1"/>
              <c:showCatName val="0"/>
              <c:showSerName val="0"/>
              <c:showPercent val="0"/>
              <c:showBubbleSize val="0"/>
              <c:extLst>
                <c:ext xmlns:c15="http://schemas.microsoft.com/office/drawing/2012/chart" uri="{CE6537A1-D6FC-4f65-9D91-7224C49458BB}">
                  <c15:layout>
                    <c:manualLayout>
                      <c:w val="0.26325757575757575"/>
                      <c:h val="0.21122994652406418"/>
                    </c:manualLayout>
                  </c15:layout>
                </c:ext>
                <c:ext xmlns:c16="http://schemas.microsoft.com/office/drawing/2014/chart" uri="{C3380CC4-5D6E-409C-BE32-E72D297353CC}">
                  <c16:uniqueId val="{00000001-BBED-384A-BF59-665914F9B328}"/>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Sheet1!$A$62:$B$62</c:f>
              <c:strCache>
                <c:ptCount val="2"/>
                <c:pt idx="0">
                  <c:v>Total Voters</c:v>
                </c:pt>
                <c:pt idx="1">
                  <c:v>Cuban voters</c:v>
                </c:pt>
              </c:strCache>
            </c:strRef>
          </c:cat>
          <c:val>
            <c:numRef>
              <c:f>Sheet1!$A$63:$B$63</c:f>
              <c:numCache>
                <c:formatCode>#,##0</c:formatCode>
                <c:ptCount val="2"/>
                <c:pt idx="0">
                  <c:v>9415638</c:v>
                </c:pt>
                <c:pt idx="1">
                  <c:v>564938</c:v>
                </c:pt>
              </c:numCache>
            </c:numRef>
          </c:val>
          <c:extLst>
            <c:ext xmlns:c16="http://schemas.microsoft.com/office/drawing/2014/chart" uri="{C3380CC4-5D6E-409C-BE32-E72D297353CC}">
              <c16:uniqueId val="{00000004-BBED-384A-BF59-665914F9B328}"/>
            </c:ext>
          </c:extLst>
        </c:ser>
        <c:dLbls>
          <c:showLegendKey val="0"/>
          <c:showVal val="0"/>
          <c:showCatName val="0"/>
          <c:showSerName val="0"/>
          <c:showPercent val="0"/>
          <c:showBubbleSize val="0"/>
          <c:showLeaderLines val="1"/>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bar"/>
        <c:grouping val="clustered"/>
        <c:varyColors val="0"/>
        <c:ser>
          <c:idx val="0"/>
          <c:order val="0"/>
          <c:tx>
            <c:strRef>
              <c:f>Sheet1!$A$139</c:f>
              <c:strCache>
                <c:ptCount val="1"/>
                <c:pt idx="0">
                  <c:v>Hialeah</c:v>
                </c:pt>
              </c:strCache>
            </c:strRef>
          </c:tx>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dLbl>
              <c:idx val="0"/>
              <c:layout>
                <c:manualLayout>
                  <c:x val="-4.2793564007415707E-8"/>
                  <c:y val="-7.823960880195599E-2"/>
                </c:manualLayout>
              </c:layout>
              <c:spPr>
                <a:noFill/>
                <a:ln>
                  <a:noFill/>
                </a:ln>
                <a:effectLst/>
              </c:spPr>
              <c:txPr>
                <a:bodyPr rot="0" spcFirstLastPara="1" vertOverflow="ellipsis" vert="horz" wrap="square" lIns="38100" tIns="19050" rIns="38100" bIns="19050" anchor="ctr" anchorCtr="1">
                  <a:noAutofit/>
                </a:bodyPr>
                <a:lstStyle/>
                <a:p>
                  <a:pPr>
                    <a:defRPr sz="18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7.1016347141389921E-2"/>
                      <c:h val="7.0660146699266499E-2"/>
                    </c:manualLayout>
                  </c15:layout>
                </c:ext>
                <c:ext xmlns:c16="http://schemas.microsoft.com/office/drawing/2014/chart" uri="{C3380CC4-5D6E-409C-BE32-E72D297353CC}">
                  <c16:uniqueId val="{00000000-4C75-9147-8745-B5E2F37C9D88}"/>
                </c:ext>
              </c:extLst>
            </c:dLbl>
            <c:dLbl>
              <c:idx val="1"/>
              <c:layout>
                <c:manualLayout>
                  <c:x val="0"/>
                  <c:y val="-7.090464547677270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4C75-9147-8745-B5E2F37C9D88}"/>
                </c:ext>
              </c:extLst>
            </c:dLbl>
            <c:dLbl>
              <c:idx val="3"/>
              <c:layout>
                <c:manualLayout>
                  <c:x val="-5.434782608695652E-3"/>
                  <c:y val="8.801955990220049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4C75-9147-8745-B5E2F37C9D88}"/>
                </c:ext>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(Sheet1!$B$138:$C$138,Sheet1!$E$138:$F$138)</c:f>
              <c:strCache>
                <c:ptCount val="4"/>
                <c:pt idx="0">
                  <c:v>Clinton</c:v>
                </c:pt>
                <c:pt idx="1">
                  <c:v>Trump</c:v>
                </c:pt>
                <c:pt idx="2">
                  <c:v>Obama ('12)</c:v>
                </c:pt>
                <c:pt idx="3">
                  <c:v>Romney ('12)</c:v>
                </c:pt>
              </c:strCache>
            </c:strRef>
          </c:cat>
          <c:val>
            <c:numRef>
              <c:f>(Sheet1!$B$139:$C$139,Sheet1!$E$139:$F$139)</c:f>
              <c:numCache>
                <c:formatCode>#,##0</c:formatCode>
                <c:ptCount val="4"/>
                <c:pt idx="0">
                  <c:v>33625</c:v>
                </c:pt>
                <c:pt idx="1">
                  <c:v>33718</c:v>
                </c:pt>
                <c:pt idx="2">
                  <c:v>27675</c:v>
                </c:pt>
                <c:pt idx="3">
                  <c:v>33267</c:v>
                </c:pt>
              </c:numCache>
            </c:numRef>
          </c:val>
          <c:extLst>
            <c:ext xmlns:c16="http://schemas.microsoft.com/office/drawing/2014/chart" uri="{C3380CC4-5D6E-409C-BE32-E72D297353CC}">
              <c16:uniqueId val="{00000003-4C75-9147-8745-B5E2F37C9D88}"/>
            </c:ext>
          </c:extLst>
        </c:ser>
        <c:ser>
          <c:idx val="1"/>
          <c:order val="1"/>
          <c:tx>
            <c:strRef>
              <c:f>Sheet1!$A$140</c:f>
              <c:strCache>
                <c:ptCount val="1"/>
                <c:pt idx="0">
                  <c:v>Westchester</c:v>
                </c:pt>
              </c:strCache>
            </c:strRef>
          </c:tx>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dLbl>
              <c:idx val="0"/>
              <c:layout>
                <c:manualLayout>
                  <c:x val="1.1111111111111112E-2"/>
                  <c:y val="-4.166666666666666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4C75-9147-8745-B5E2F37C9D88}"/>
                </c:ext>
              </c:extLst>
            </c:dLbl>
            <c:dLbl>
              <c:idx val="1"/>
              <c:layout>
                <c:manualLayout>
                  <c:x val="1.1111111111111059E-2"/>
                  <c:y val="-4.629629629629629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4C75-9147-8745-B5E2F37C9D88}"/>
                </c:ext>
              </c:extLst>
            </c:dLbl>
            <c:dLbl>
              <c:idx val="2"/>
              <c:layout>
                <c:manualLayout>
                  <c:x val="2.2222222222222223E-2"/>
                  <c:y val="-3.240740740740740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4C75-9147-8745-B5E2F37C9D88}"/>
                </c:ext>
              </c:extLst>
            </c:dLbl>
            <c:dLbl>
              <c:idx val="3"/>
              <c:layout>
                <c:manualLayout>
                  <c:x val="2.5000000000000001E-2"/>
                  <c:y val="-4.629629629629629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4C75-9147-8745-B5E2F37C9D88}"/>
                </c:ext>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(Sheet1!$B$138:$C$138,Sheet1!$E$138:$F$138)</c:f>
              <c:strCache>
                <c:ptCount val="4"/>
                <c:pt idx="0">
                  <c:v>Clinton</c:v>
                </c:pt>
                <c:pt idx="1">
                  <c:v>Trump</c:v>
                </c:pt>
                <c:pt idx="2">
                  <c:v>Obama ('12)</c:v>
                </c:pt>
                <c:pt idx="3">
                  <c:v>Romney ('12)</c:v>
                </c:pt>
              </c:strCache>
            </c:strRef>
          </c:cat>
          <c:val>
            <c:numRef>
              <c:f>(Sheet1!$B$140:$C$140,Sheet1!$E$140:$F$140)</c:f>
              <c:numCache>
                <c:formatCode>#,##0</c:formatCode>
                <c:ptCount val="4"/>
                <c:pt idx="0">
                  <c:v>5480</c:v>
                </c:pt>
                <c:pt idx="1">
                  <c:v>7219</c:v>
                </c:pt>
                <c:pt idx="2">
                  <c:v>4463</c:v>
                </c:pt>
                <c:pt idx="3">
                  <c:v>7856</c:v>
                </c:pt>
              </c:numCache>
            </c:numRef>
          </c:val>
          <c:extLst>
            <c:ext xmlns:c16="http://schemas.microsoft.com/office/drawing/2014/chart" uri="{C3380CC4-5D6E-409C-BE32-E72D297353CC}">
              <c16:uniqueId val="{00000008-4C75-9147-8745-B5E2F37C9D88}"/>
            </c:ext>
          </c:extLst>
        </c:ser>
        <c:ser>
          <c:idx val="2"/>
          <c:order val="2"/>
          <c:tx>
            <c:strRef>
              <c:f>Sheet1!$A$141</c:f>
              <c:strCache>
                <c:ptCount val="1"/>
                <c:pt idx="0">
                  <c:v>West Miami</c:v>
                </c:pt>
              </c:strCache>
            </c:strRef>
          </c:tx>
          <c:spPr>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dLbl>
              <c:idx val="0"/>
              <c:layout>
                <c:manualLayout>
                  <c:x val="2.7777777777777523E-3"/>
                  <c:y val="-3.703703703703712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4C75-9147-8745-B5E2F37C9D88}"/>
                </c:ext>
              </c:extLst>
            </c:dLbl>
            <c:dLbl>
              <c:idx val="1"/>
              <c:layout>
                <c:manualLayout>
                  <c:x val="2.7777777777777779E-3"/>
                  <c:y val="-2.314814814814814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4C75-9147-8745-B5E2F37C9D88}"/>
                </c:ext>
              </c:extLst>
            </c:dLbl>
            <c:dLbl>
              <c:idx val="2"/>
              <c:layout>
                <c:manualLayout>
                  <c:x val="1.944444444444442E-2"/>
                  <c:y val="-2.777777777777777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4C75-9147-8745-B5E2F37C9D88}"/>
                </c:ext>
              </c:extLst>
            </c:dLbl>
            <c:dLbl>
              <c:idx val="3"/>
              <c:layout>
                <c:manualLayout>
                  <c:x val="-2.5462668816039986E-17"/>
                  <c:y val="-6.481481481481483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4C75-9147-8745-B5E2F37C9D88}"/>
                </c:ext>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(Sheet1!$B$138:$C$138,Sheet1!$E$138:$F$138)</c:f>
              <c:strCache>
                <c:ptCount val="4"/>
                <c:pt idx="0">
                  <c:v>Clinton</c:v>
                </c:pt>
                <c:pt idx="1">
                  <c:v>Trump</c:v>
                </c:pt>
                <c:pt idx="2">
                  <c:v>Obama ('12)</c:v>
                </c:pt>
                <c:pt idx="3">
                  <c:v>Romney ('12)</c:v>
                </c:pt>
              </c:strCache>
            </c:strRef>
          </c:cat>
          <c:val>
            <c:numRef>
              <c:f>(Sheet1!$B$141:$C$141,Sheet1!$E$141:$F$141)</c:f>
              <c:numCache>
                <c:formatCode>#,##0</c:formatCode>
                <c:ptCount val="4"/>
                <c:pt idx="0">
                  <c:v>1198</c:v>
                </c:pt>
                <c:pt idx="1">
                  <c:v>1344</c:v>
                </c:pt>
                <c:pt idx="2">
                  <c:v>948</c:v>
                </c:pt>
                <c:pt idx="3">
                  <c:v>1413</c:v>
                </c:pt>
              </c:numCache>
            </c:numRef>
          </c:val>
          <c:extLst>
            <c:ext xmlns:c16="http://schemas.microsoft.com/office/drawing/2014/chart" uri="{C3380CC4-5D6E-409C-BE32-E72D297353CC}">
              <c16:uniqueId val="{0000000D-4C75-9147-8745-B5E2F37C9D88}"/>
            </c:ext>
          </c:extLst>
        </c:ser>
        <c:dLbls>
          <c:showLegendKey val="0"/>
          <c:showVal val="0"/>
          <c:showCatName val="0"/>
          <c:showSerName val="0"/>
          <c:showPercent val="0"/>
          <c:showBubbleSize val="0"/>
        </c:dLbls>
        <c:gapWidth val="150"/>
        <c:shape val="box"/>
        <c:axId val="372615328"/>
        <c:axId val="372619248"/>
        <c:axId val="0"/>
      </c:bar3DChart>
      <c:catAx>
        <c:axId val="372615328"/>
        <c:scaling>
          <c:orientation val="minMax"/>
        </c:scaling>
        <c:delete val="0"/>
        <c:axPos val="l"/>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2000" b="1" i="0" u="none" strike="noStrike" kern="1200" baseline="0">
                <a:solidFill>
                  <a:schemeClr val="tx1">
                    <a:lumMod val="65000"/>
                    <a:lumOff val="35000"/>
                  </a:schemeClr>
                </a:solidFill>
                <a:latin typeface="+mn-lt"/>
                <a:ea typeface="+mn-ea"/>
                <a:cs typeface="+mn-cs"/>
              </a:defRPr>
            </a:pPr>
            <a:endParaRPr lang="en-US"/>
          </a:p>
        </c:txPr>
        <c:crossAx val="372619248"/>
        <c:crosses val="autoZero"/>
        <c:auto val="1"/>
        <c:lblAlgn val="ctr"/>
        <c:lblOffset val="100"/>
        <c:noMultiLvlLbl val="0"/>
      </c:catAx>
      <c:valAx>
        <c:axId val="372619248"/>
        <c:scaling>
          <c:orientation val="minMax"/>
        </c:scaling>
        <c:delete val="1"/>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crossAx val="372615328"/>
        <c:crosses val="autoZero"/>
        <c:crossBetween val="between"/>
      </c:valAx>
      <c:spPr>
        <a:noFill/>
        <a:ln w="25400">
          <a:noFill/>
        </a:ln>
        <a:effectLst/>
      </c:spPr>
    </c:plotArea>
    <c:legend>
      <c:legendPos val="b"/>
      <c:overlay val="0"/>
      <c:spPr>
        <a:noFill/>
        <a:ln>
          <a:noFill/>
        </a:ln>
        <a:effectLst/>
      </c:spPr>
      <c:txPr>
        <a:bodyPr rot="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Sheet1!$A$5:$B$5</c:f>
              <c:strCache>
                <c:ptCount val="2"/>
                <c:pt idx="1">
                  <c:v>strongly favor</c:v>
                </c:pt>
              </c:strCache>
            </c:strRef>
          </c:tx>
          <c:spPr>
            <a:solidFill>
              <a:schemeClr val="accent1"/>
            </a:solidFill>
            <a:ln>
              <a:noFill/>
            </a:ln>
            <a:effectLst/>
            <a:sp3d/>
          </c:spPr>
          <c:invertIfNegative val="0"/>
          <c:dLbls>
            <c:dLbl>
              <c:idx val="0"/>
              <c:layout>
                <c:manualLayout>
                  <c:x val="1.0672359488093036E-3"/>
                  <c:y val="-5.431911840498539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9BA1-4947-B88B-7A9611B030A8}"/>
                </c:ext>
              </c:extLst>
            </c:dLbl>
            <c:dLbl>
              <c:idx val="1"/>
              <c:layout>
                <c:manualLayout>
                  <c:x val="-2.5613662771423563E-2"/>
                  <c:y val="-1.810637280166179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9BA1-4947-B88B-7A9611B030A8}"/>
                </c:ext>
              </c:extLst>
            </c:dLbl>
            <c:dLbl>
              <c:idx val="2"/>
              <c:layout>
                <c:manualLayout>
                  <c:x val="-1.814301112975833E-2"/>
                  <c:y val="-1.810637280166179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9BA1-4947-B88B-7A9611B030A8}"/>
                </c:ext>
              </c:extLst>
            </c:dLbl>
            <c:dLbl>
              <c:idx val="3"/>
              <c:layout>
                <c:manualLayout>
                  <c:x val="-1.7075775180949014E-2"/>
                  <c:y val="-6.035457600553942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9BA1-4947-B88B-7A9611B030A8}"/>
                </c:ext>
              </c:extLst>
            </c:dLbl>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Sheet1!$C$3:$F$4</c:f>
              <c:strCache>
                <c:ptCount val="4"/>
                <c:pt idx="0">
                  <c:v>Clinton</c:v>
                </c:pt>
                <c:pt idx="1">
                  <c:v>Trump</c:v>
                </c:pt>
                <c:pt idx="2">
                  <c:v>Neither</c:v>
                </c:pt>
                <c:pt idx="3">
                  <c:v>Undecided,</c:v>
                </c:pt>
              </c:strCache>
            </c:strRef>
          </c:cat>
          <c:val>
            <c:numRef>
              <c:f>Sheet1!$C$5:$F$5</c:f>
              <c:numCache>
                <c:formatCode>###0.0%</c:formatCode>
                <c:ptCount val="4"/>
                <c:pt idx="0">
                  <c:v>0.54347826086956519</c:v>
                </c:pt>
                <c:pt idx="1">
                  <c:v>0.15217391304347827</c:v>
                </c:pt>
                <c:pt idx="2">
                  <c:v>0.16956521739130434</c:v>
                </c:pt>
                <c:pt idx="3">
                  <c:v>8.2608695652173908E-2</c:v>
                </c:pt>
              </c:numCache>
            </c:numRef>
          </c:val>
          <c:extLst>
            <c:ext xmlns:c16="http://schemas.microsoft.com/office/drawing/2014/chart" uri="{C3380CC4-5D6E-409C-BE32-E72D297353CC}">
              <c16:uniqueId val="{00000004-9BA1-4947-B88B-7A9611B030A8}"/>
            </c:ext>
          </c:extLst>
        </c:ser>
        <c:ser>
          <c:idx val="1"/>
          <c:order val="1"/>
          <c:tx>
            <c:strRef>
              <c:f>Sheet1!$A$6:$B$6</c:f>
              <c:strCache>
                <c:ptCount val="2"/>
                <c:pt idx="1">
                  <c:v>mostly favor</c:v>
                </c:pt>
              </c:strCache>
            </c:strRef>
          </c:tx>
          <c:spPr>
            <a:solidFill>
              <a:schemeClr val="accent2"/>
            </a:solidFill>
            <a:ln>
              <a:noFill/>
            </a:ln>
            <a:effectLst/>
            <a:sp3d/>
          </c:spPr>
          <c:invertIfNegative val="0"/>
          <c:dLbls>
            <c:dLbl>
              <c:idx val="0"/>
              <c:layout>
                <c:manualLayout>
                  <c:x val="3.7353258208325968E-2"/>
                  <c:y val="-6.940776240637018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9BA1-4947-B88B-7A9611B030A8}"/>
                </c:ext>
              </c:extLst>
            </c:dLbl>
            <c:dLbl>
              <c:idx val="1"/>
              <c:layout>
                <c:manualLayout>
                  <c:x val="-3.0949842515470088E-2"/>
                  <c:y val="-5.733684720526235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9BA1-4947-B88B-7A9611B030A8}"/>
                </c:ext>
              </c:extLst>
            </c:dLbl>
            <c:dLbl>
              <c:idx val="2"/>
              <c:layout>
                <c:manualLayout>
                  <c:x val="-2.1344718976186268E-3"/>
                  <c:y val="-6.639003360609330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9BA1-4947-B88B-7A9611B030A8}"/>
                </c:ext>
              </c:extLst>
            </c:dLbl>
            <c:dLbl>
              <c:idx val="3"/>
              <c:layout>
                <c:manualLayout>
                  <c:x val="1.1739595436902291E-2"/>
                  <c:y val="-8.751413520803205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9BA1-4947-B88B-7A9611B030A8}"/>
                </c:ext>
              </c:extLst>
            </c:dLbl>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Sheet1!$C$3:$F$4</c:f>
              <c:strCache>
                <c:ptCount val="4"/>
                <c:pt idx="0">
                  <c:v>Clinton</c:v>
                </c:pt>
                <c:pt idx="1">
                  <c:v>Trump</c:v>
                </c:pt>
                <c:pt idx="2">
                  <c:v>Neither</c:v>
                </c:pt>
                <c:pt idx="3">
                  <c:v>Undecided,</c:v>
                </c:pt>
              </c:strCache>
            </c:strRef>
          </c:cat>
          <c:val>
            <c:numRef>
              <c:f>Sheet1!$C$6:$F$6</c:f>
              <c:numCache>
                <c:formatCode>###0.0%</c:formatCode>
                <c:ptCount val="4"/>
                <c:pt idx="0">
                  <c:v>0.37984496124031009</c:v>
                </c:pt>
                <c:pt idx="1">
                  <c:v>0.26356589147286824</c:v>
                </c:pt>
                <c:pt idx="2">
                  <c:v>0.21705426356589147</c:v>
                </c:pt>
                <c:pt idx="3">
                  <c:v>0.11627906976744186</c:v>
                </c:pt>
              </c:numCache>
            </c:numRef>
          </c:val>
          <c:extLst>
            <c:ext xmlns:c16="http://schemas.microsoft.com/office/drawing/2014/chart" uri="{C3380CC4-5D6E-409C-BE32-E72D297353CC}">
              <c16:uniqueId val="{00000009-9BA1-4947-B88B-7A9611B030A8}"/>
            </c:ext>
          </c:extLst>
        </c:ser>
        <c:ser>
          <c:idx val="2"/>
          <c:order val="2"/>
          <c:tx>
            <c:strRef>
              <c:f>Sheet1!$A$7:$B$7</c:f>
              <c:strCache>
                <c:ptCount val="2"/>
                <c:pt idx="1">
                  <c:v>mostly oppose</c:v>
                </c:pt>
              </c:strCache>
            </c:strRef>
          </c:tx>
          <c:spPr>
            <a:solidFill>
              <a:schemeClr val="accent3"/>
            </a:solidFill>
            <a:ln>
              <a:noFill/>
            </a:ln>
            <a:effectLst/>
            <a:sp3d/>
          </c:spPr>
          <c:invertIfNegative val="0"/>
          <c:cat>
            <c:strRef>
              <c:f>Sheet1!$C$3:$F$4</c:f>
              <c:strCache>
                <c:ptCount val="4"/>
                <c:pt idx="0">
                  <c:v>Clinton</c:v>
                </c:pt>
                <c:pt idx="1">
                  <c:v>Trump</c:v>
                </c:pt>
                <c:pt idx="2">
                  <c:v>Neither</c:v>
                </c:pt>
                <c:pt idx="3">
                  <c:v>Undecided,</c:v>
                </c:pt>
              </c:strCache>
            </c:strRef>
          </c:cat>
          <c:val>
            <c:numRef>
              <c:f>Sheet1!$C$7:$F$7</c:f>
              <c:numCache>
                <c:formatCode>###0.0%</c:formatCode>
                <c:ptCount val="4"/>
                <c:pt idx="0">
                  <c:v>0.17948717948717949</c:v>
                </c:pt>
                <c:pt idx="1">
                  <c:v>0.48717948717948717</c:v>
                </c:pt>
                <c:pt idx="2">
                  <c:v>0.23076923076923075</c:v>
                </c:pt>
                <c:pt idx="3">
                  <c:v>5.128205128205128E-2</c:v>
                </c:pt>
              </c:numCache>
            </c:numRef>
          </c:val>
          <c:extLst>
            <c:ext xmlns:c16="http://schemas.microsoft.com/office/drawing/2014/chart" uri="{C3380CC4-5D6E-409C-BE32-E72D297353CC}">
              <c16:uniqueId val="{0000000A-9BA1-4947-B88B-7A9611B030A8}"/>
            </c:ext>
          </c:extLst>
        </c:ser>
        <c:ser>
          <c:idx val="3"/>
          <c:order val="3"/>
          <c:tx>
            <c:strRef>
              <c:f>Sheet1!$A$8:$B$8</c:f>
              <c:strCache>
                <c:ptCount val="2"/>
                <c:pt idx="1">
                  <c:v>strongly oppose</c:v>
                </c:pt>
              </c:strCache>
            </c:strRef>
          </c:tx>
          <c:spPr>
            <a:solidFill>
              <a:srgbClr val="FF0000"/>
            </a:solidFill>
            <a:ln>
              <a:noFill/>
            </a:ln>
            <a:effectLst/>
            <a:sp3d/>
          </c:spPr>
          <c:invertIfNegative val="0"/>
          <c:dLbls>
            <c:dLbl>
              <c:idx val="1"/>
              <c:layout>
                <c:manualLayout>
                  <c:x val="4.3756673901181847E-2"/>
                  <c:y val="-1.810637280166179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9BA1-4947-B88B-7A9611B030A8}"/>
                </c:ext>
              </c:extLst>
            </c:dLbl>
            <c:dLbl>
              <c:idx val="3"/>
              <c:layout>
                <c:manualLayout>
                  <c:x val="3.5218786310707184E-2"/>
                  <c:y val="-5.733684720526235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9BA1-4947-B88B-7A9611B030A8}"/>
                </c:ext>
              </c:extLst>
            </c:dLbl>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Sheet1!$C$3:$F$4</c:f>
              <c:strCache>
                <c:ptCount val="4"/>
                <c:pt idx="0">
                  <c:v>Clinton</c:v>
                </c:pt>
                <c:pt idx="1">
                  <c:v>Trump</c:v>
                </c:pt>
                <c:pt idx="2">
                  <c:v>Neither</c:v>
                </c:pt>
                <c:pt idx="3">
                  <c:v>Undecided,</c:v>
                </c:pt>
              </c:strCache>
            </c:strRef>
          </c:cat>
          <c:val>
            <c:numRef>
              <c:f>Sheet1!$C$8:$F$8</c:f>
              <c:numCache>
                <c:formatCode>###0.0%</c:formatCode>
                <c:ptCount val="4"/>
                <c:pt idx="0">
                  <c:v>6.1904761904761907E-2</c:v>
                </c:pt>
                <c:pt idx="1">
                  <c:v>0.65238095238095239</c:v>
                </c:pt>
                <c:pt idx="2">
                  <c:v>0.12857142857142856</c:v>
                </c:pt>
                <c:pt idx="3">
                  <c:v>0.11428571428571428</c:v>
                </c:pt>
              </c:numCache>
            </c:numRef>
          </c:val>
          <c:extLst>
            <c:ext xmlns:c16="http://schemas.microsoft.com/office/drawing/2014/chart" uri="{C3380CC4-5D6E-409C-BE32-E72D297353CC}">
              <c16:uniqueId val="{0000000D-9BA1-4947-B88B-7A9611B030A8}"/>
            </c:ext>
          </c:extLst>
        </c:ser>
        <c:dLbls>
          <c:showLegendKey val="0"/>
          <c:showVal val="0"/>
          <c:showCatName val="0"/>
          <c:showSerName val="0"/>
          <c:showPercent val="0"/>
          <c:showBubbleSize val="0"/>
        </c:dLbls>
        <c:gapWidth val="150"/>
        <c:shape val="box"/>
        <c:axId val="372621600"/>
        <c:axId val="372614544"/>
        <c:axId val="0"/>
      </c:bar3DChart>
      <c:catAx>
        <c:axId val="372621600"/>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372614544"/>
        <c:crosses val="autoZero"/>
        <c:auto val="1"/>
        <c:lblAlgn val="ctr"/>
        <c:lblOffset val="100"/>
        <c:noMultiLvlLbl val="0"/>
      </c:catAx>
      <c:valAx>
        <c:axId val="372614544"/>
        <c:scaling>
          <c:orientation val="minMax"/>
        </c:scaling>
        <c:delete val="1"/>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crossAx val="372621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Sheet1!$C$3:$C$4</c:f>
              <c:strCache>
                <c:ptCount val="2"/>
                <c:pt idx="1">
                  <c:v>continue embargo</c:v>
                </c:pt>
              </c:strCache>
            </c:strRef>
          </c:tx>
          <c:spPr>
            <a:solidFill>
              <a:schemeClr val="accent1"/>
            </a:solidFill>
            <a:ln>
              <a:noFill/>
            </a:ln>
            <a:effectLst/>
            <a:sp3d/>
          </c:spPr>
          <c:invertIfNegative val="0"/>
          <c:dLbls>
            <c:dLbl>
              <c:idx val="0"/>
              <c:layout>
                <c:manualLayout>
                  <c:x val="-4.2735046330090037E-3"/>
                  <c:y val="-4.224820320387751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1480-AC4D-BC09-06A45EB5AA46}"/>
                </c:ext>
              </c:extLst>
            </c:dLbl>
            <c:dLbl>
              <c:idx val="1"/>
              <c:layout>
                <c:manualLayout>
                  <c:x val="-1.0683761582522509E-3"/>
                  <c:y val="-6.035457600553931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480-AC4D-BC09-06A45EB5AA46}"/>
                </c:ext>
              </c:extLst>
            </c:dLbl>
            <c:dLbl>
              <c:idx val="2"/>
              <c:layout>
                <c:manualLayout>
                  <c:x val="-1.3888890057279342E-2"/>
                  <c:y val="-5.431911840498538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1480-AC4D-BC09-06A45EB5AA46}"/>
                </c:ext>
              </c:extLst>
            </c:dLbl>
            <c:dLbl>
              <c:idx val="3"/>
              <c:layout>
                <c:manualLayout>
                  <c:x val="-9.6153854242702584E-3"/>
                  <c:y val="-5.73368472052623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1480-AC4D-BC09-06A45EB5AA46}"/>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Sheet1!$A$5:$B$8</c:f>
              <c:strCache>
                <c:ptCount val="4"/>
                <c:pt idx="0">
                  <c:v>Clinton</c:v>
                </c:pt>
                <c:pt idx="1">
                  <c:v>Trump</c:v>
                </c:pt>
                <c:pt idx="2">
                  <c:v>Neither</c:v>
                </c:pt>
                <c:pt idx="3">
                  <c:v>Undecided</c:v>
                </c:pt>
              </c:strCache>
            </c:strRef>
          </c:cat>
          <c:val>
            <c:numRef>
              <c:f>Sheet1!$C$5:$C$8</c:f>
              <c:numCache>
                <c:formatCode>###0.0%</c:formatCode>
                <c:ptCount val="4"/>
                <c:pt idx="0">
                  <c:v>0.21463414634146344</c:v>
                </c:pt>
                <c:pt idx="1">
                  <c:v>0.6333333333333333</c:v>
                </c:pt>
                <c:pt idx="2">
                  <c:v>0.34545454545454546</c:v>
                </c:pt>
                <c:pt idx="3">
                  <c:v>0.4098360655737705</c:v>
                </c:pt>
              </c:numCache>
            </c:numRef>
          </c:val>
          <c:extLst>
            <c:ext xmlns:c16="http://schemas.microsoft.com/office/drawing/2014/chart" uri="{C3380CC4-5D6E-409C-BE32-E72D297353CC}">
              <c16:uniqueId val="{00000004-1480-AC4D-BC09-06A45EB5AA46}"/>
            </c:ext>
          </c:extLst>
        </c:ser>
        <c:ser>
          <c:idx val="1"/>
          <c:order val="1"/>
          <c:tx>
            <c:strRef>
              <c:f>Sheet1!$D$3:$D$4</c:f>
              <c:strCache>
                <c:ptCount val="2"/>
                <c:pt idx="1">
                  <c:v>end embargo</c:v>
                </c:pt>
              </c:strCache>
            </c:strRef>
          </c:tx>
          <c:spPr>
            <a:solidFill>
              <a:srgbClr val="FF0000"/>
            </a:solidFill>
            <a:ln>
              <a:noFill/>
            </a:ln>
            <a:effectLst/>
            <a:sp3d/>
          </c:spPr>
          <c:invertIfNegative val="0"/>
          <c:dLbls>
            <c:dLbl>
              <c:idx val="0"/>
              <c:layout>
                <c:manualLayout>
                  <c:x val="-2.0285014156825359E-2"/>
                  <c:y val="-2.112410160193875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1480-AC4D-BC09-06A45EB5AA46}"/>
                </c:ext>
              </c:extLst>
            </c:dLbl>
            <c:dLbl>
              <c:idx val="1"/>
              <c:layout>
                <c:manualLayout>
                  <c:x val="3.353885133074655E-2"/>
                  <c:y val="-8.751413520803202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1480-AC4D-BC09-06A45EB5AA46}"/>
                </c:ext>
              </c:extLst>
            </c:dLbl>
            <c:dLbl>
              <c:idx val="2"/>
              <c:layout>
                <c:manualLayout>
                  <c:x val="2.5641027798054026E-2"/>
                  <c:y val="-6.035457600553933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1480-AC4D-BC09-06A45EB5AA46}"/>
                </c:ext>
              </c:extLst>
            </c:dLbl>
            <c:dLbl>
              <c:idx val="3"/>
              <c:layout>
                <c:manualLayout>
                  <c:x val="3.2051284747567375E-2"/>
                  <c:y val="-5.130138960470843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1480-AC4D-BC09-06A45EB5AA46}"/>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Sheet1!$A$5:$B$8</c:f>
              <c:strCache>
                <c:ptCount val="4"/>
                <c:pt idx="0">
                  <c:v>Clinton</c:v>
                </c:pt>
                <c:pt idx="1">
                  <c:v>Trump</c:v>
                </c:pt>
                <c:pt idx="2">
                  <c:v>Neither</c:v>
                </c:pt>
                <c:pt idx="3">
                  <c:v>Undecided</c:v>
                </c:pt>
              </c:strCache>
            </c:strRef>
          </c:cat>
          <c:val>
            <c:numRef>
              <c:f>Sheet1!$D$5:$D$8</c:f>
              <c:numCache>
                <c:formatCode>###0.0%</c:formatCode>
                <c:ptCount val="4"/>
                <c:pt idx="0">
                  <c:v>0.78536585365853673</c:v>
                </c:pt>
                <c:pt idx="1">
                  <c:v>0.36666666666666664</c:v>
                </c:pt>
                <c:pt idx="2">
                  <c:v>0.65454545454545454</c:v>
                </c:pt>
                <c:pt idx="3">
                  <c:v>0.5901639344262295</c:v>
                </c:pt>
              </c:numCache>
            </c:numRef>
          </c:val>
          <c:extLst>
            <c:ext xmlns:c16="http://schemas.microsoft.com/office/drawing/2014/chart" uri="{C3380CC4-5D6E-409C-BE32-E72D297353CC}">
              <c16:uniqueId val="{00000009-1480-AC4D-BC09-06A45EB5AA46}"/>
            </c:ext>
          </c:extLst>
        </c:ser>
        <c:dLbls>
          <c:showLegendKey val="0"/>
          <c:showVal val="0"/>
          <c:showCatName val="0"/>
          <c:showSerName val="0"/>
          <c:showPercent val="0"/>
          <c:showBubbleSize val="0"/>
        </c:dLbls>
        <c:gapWidth val="150"/>
        <c:shape val="box"/>
        <c:axId val="419216592"/>
        <c:axId val="419223256"/>
        <c:axId val="0"/>
      </c:bar3DChart>
      <c:catAx>
        <c:axId val="419216592"/>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419223256"/>
        <c:crosses val="autoZero"/>
        <c:auto val="1"/>
        <c:lblAlgn val="ctr"/>
        <c:lblOffset val="100"/>
        <c:noMultiLvlLbl val="0"/>
      </c:catAx>
      <c:valAx>
        <c:axId val="419223256"/>
        <c:scaling>
          <c:orientation val="minMax"/>
        </c:scaling>
        <c:delete val="1"/>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crossAx val="419216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42">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6.xml><?xml version="1.0" encoding="utf-8"?>
<cs:chartStyle xmlns:cs="http://schemas.microsoft.com/office/drawing/2012/chartStyle" xmlns:a="http://schemas.openxmlformats.org/drawingml/2006/main" id="342">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7.xml><?xml version="1.0" encoding="utf-8"?>
<cs:chartStyle xmlns:cs="http://schemas.microsoft.com/office/drawing/2012/chartStyle" xmlns:a="http://schemas.openxmlformats.org/drawingml/2006/main" id="342">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8.xml><?xml version="1.0" encoding="utf-8"?>
<cs:chartStyle xmlns:cs="http://schemas.microsoft.com/office/drawing/2012/chartStyle" xmlns:a="http://schemas.openxmlformats.org/drawingml/2006/main" id="342">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9.xml><?xml version="1.0" encoding="utf-8"?>
<cs:chartStyle xmlns:cs="http://schemas.microsoft.com/office/drawing/2012/chartStyle" xmlns:a="http://schemas.openxmlformats.org/drawingml/2006/main" id="342">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10.xml><?xml version="1.0" encoding="utf-8"?>
<cs:chartStyle xmlns:cs="http://schemas.microsoft.com/office/drawing/2012/chartStyle" xmlns:a="http://schemas.openxmlformats.org/drawingml/2006/main" id="342">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11.xml><?xml version="1.0" encoding="utf-8"?>
<cs:chartStyle xmlns:cs="http://schemas.microsoft.com/office/drawing/2012/chartStyle" xmlns:a="http://schemas.openxmlformats.org/drawingml/2006/main" id="342">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12.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347">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14.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0.76908</cdr:x>
      <cdr:y>0.37118</cdr:y>
    </cdr:from>
    <cdr:to>
      <cdr:x>1</cdr:x>
      <cdr:y>0.47077</cdr:y>
    </cdr:to>
    <cdr:sp macro="" textlink="">
      <cdr:nvSpPr>
        <cdr:cNvPr id="2" name="TextBox 1"/>
        <cdr:cNvSpPr txBox="1"/>
      </cdr:nvSpPr>
      <cdr:spPr>
        <a:xfrm xmlns:a="http://schemas.openxmlformats.org/drawingml/2006/main">
          <a:off x="8205787" y="1562100"/>
          <a:ext cx="2463799" cy="4191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2000" dirty="0">
              <a:solidFill>
                <a:schemeClr val="accent6">
                  <a:lumMod val="60000"/>
                  <a:lumOff val="40000"/>
                </a:schemeClr>
              </a:solidFill>
              <a:effectLst>
                <a:outerShdw blurRad="38100" dist="38100" dir="2700000" algn="tl">
                  <a:srgbClr val="000000">
                    <a:alpha val="43137"/>
                  </a:srgbClr>
                </a:outerShdw>
              </a:effectLst>
            </a:rPr>
            <a:t>29.5+15.9= 45.4%</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A253EA6-31D6-47F7-B3DF-8A42477F44CA}" type="datetimeFigureOut">
              <a:rPr lang="en-US" smtClean="0"/>
              <a:t>4/3/18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0635A4C-CC92-4A84-AAAE-6A0DFFBEB090}" type="slidenum">
              <a:rPr lang="en-US" smtClean="0"/>
              <a:t>‹#›</a:t>
            </a:fld>
            <a:endParaRPr lang="en-US"/>
          </a:p>
        </p:txBody>
      </p:sp>
    </p:spTree>
    <p:extLst>
      <p:ext uri="{BB962C8B-B14F-4D97-AF65-F5344CB8AC3E}">
        <p14:creationId xmlns:p14="http://schemas.microsoft.com/office/powerpoint/2010/main" val="19162970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0635A4C-CC92-4A84-AAAE-6A0DFFBEB090}" type="slidenum">
              <a:rPr lang="en-US" smtClean="0"/>
              <a:t>1</a:t>
            </a:fld>
            <a:endParaRPr lang="en-US"/>
          </a:p>
        </p:txBody>
      </p:sp>
    </p:spTree>
    <p:extLst>
      <p:ext uri="{BB962C8B-B14F-4D97-AF65-F5344CB8AC3E}">
        <p14:creationId xmlns:p14="http://schemas.microsoft.com/office/powerpoint/2010/main" val="24581978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0635A4C-CC92-4A84-AAAE-6A0DFFBEB090}" type="slidenum">
              <a:rPr lang="en-US" smtClean="0"/>
              <a:t>2</a:t>
            </a:fld>
            <a:endParaRPr lang="en-US"/>
          </a:p>
        </p:txBody>
      </p:sp>
    </p:spTree>
    <p:extLst>
      <p:ext uri="{BB962C8B-B14F-4D97-AF65-F5344CB8AC3E}">
        <p14:creationId xmlns:p14="http://schemas.microsoft.com/office/powerpoint/2010/main" val="23734534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0635A4C-CC92-4A84-AAAE-6A0DFFBEB090}" type="slidenum">
              <a:rPr lang="en-US" smtClean="0"/>
              <a:t>4</a:t>
            </a:fld>
            <a:endParaRPr lang="en-US"/>
          </a:p>
        </p:txBody>
      </p:sp>
    </p:spTree>
    <p:extLst>
      <p:ext uri="{BB962C8B-B14F-4D97-AF65-F5344CB8AC3E}">
        <p14:creationId xmlns:p14="http://schemas.microsoft.com/office/powerpoint/2010/main" val="30936350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0635A4C-CC92-4A84-AAAE-6A0DFFBEB090}" type="slidenum">
              <a:rPr lang="en-US" smtClean="0"/>
              <a:t>6</a:t>
            </a:fld>
            <a:endParaRPr lang="en-US"/>
          </a:p>
        </p:txBody>
      </p:sp>
    </p:spTree>
    <p:extLst>
      <p:ext uri="{BB962C8B-B14F-4D97-AF65-F5344CB8AC3E}">
        <p14:creationId xmlns:p14="http://schemas.microsoft.com/office/powerpoint/2010/main" val="11553078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0635A4C-CC92-4A84-AAAE-6A0DFFBEB090}" type="slidenum">
              <a:rPr lang="en-US" smtClean="0"/>
              <a:t>15</a:t>
            </a:fld>
            <a:endParaRPr lang="en-US"/>
          </a:p>
        </p:txBody>
      </p:sp>
    </p:spTree>
    <p:extLst>
      <p:ext uri="{BB962C8B-B14F-4D97-AF65-F5344CB8AC3E}">
        <p14:creationId xmlns:p14="http://schemas.microsoft.com/office/powerpoint/2010/main" val="29006888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0635A4C-CC92-4A84-AAAE-6A0DFFBEB090}" type="slidenum">
              <a:rPr lang="en-US" smtClean="0"/>
              <a:t>21</a:t>
            </a:fld>
            <a:endParaRPr lang="en-US"/>
          </a:p>
        </p:txBody>
      </p:sp>
    </p:spTree>
    <p:extLst>
      <p:ext uri="{BB962C8B-B14F-4D97-AF65-F5344CB8AC3E}">
        <p14:creationId xmlns:p14="http://schemas.microsoft.com/office/powerpoint/2010/main" val="416658824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9" descr="Overlay-TitleSlide.png"/>
          <p:cNvPicPr>
            <a:picLocks noChangeAspect="1"/>
          </p:cNvPicPr>
          <p:nvPr/>
        </p:nvPicPr>
        <p:blipFill>
          <a:blip r:embed="rId2"/>
          <a:srcRect/>
          <a:stretch>
            <a:fillRect/>
          </a:stretch>
        </p:blipFill>
        <p:spPr bwMode="auto">
          <a:xfrm>
            <a:off x="211667" y="187325"/>
            <a:ext cx="11768667" cy="6483350"/>
          </a:xfrm>
          <a:prstGeom prst="rect">
            <a:avLst/>
          </a:prstGeom>
          <a:noFill/>
          <a:ln w="9525">
            <a:noFill/>
            <a:miter lim="800000"/>
            <a:headEnd/>
            <a:tailEnd/>
          </a:ln>
        </p:spPr>
      </p:pic>
      <p:sp>
        <p:nvSpPr>
          <p:cNvPr id="2" name="Title 1"/>
          <p:cNvSpPr>
            <a:spLocks noGrp="1"/>
          </p:cNvSpPr>
          <p:nvPr>
            <p:ph type="ctrTitle"/>
          </p:nvPr>
        </p:nvSpPr>
        <p:spPr>
          <a:xfrm>
            <a:off x="2133601" y="2492376"/>
            <a:ext cx="9016999" cy="1470025"/>
          </a:xfrm>
        </p:spPr>
        <p:txBody>
          <a:bodyPr/>
          <a:lstStyle>
            <a:lvl1pPr algn="r">
              <a:defRPr sz="4400"/>
            </a:lvl1pPr>
          </a:lstStyle>
          <a:p>
            <a:r>
              <a:rPr lang="en-US"/>
              <a:t>Click to edit Master title style</a:t>
            </a:r>
            <a:endParaRPr/>
          </a:p>
        </p:txBody>
      </p:sp>
      <p:sp>
        <p:nvSpPr>
          <p:cNvPr id="3" name="Subtitle 2"/>
          <p:cNvSpPr>
            <a:spLocks noGrp="1"/>
          </p:cNvSpPr>
          <p:nvPr>
            <p:ph type="subTitle" idx="1"/>
          </p:nvPr>
        </p:nvSpPr>
        <p:spPr>
          <a:xfrm>
            <a:off x="2133602" y="3966882"/>
            <a:ext cx="9016999" cy="1752600"/>
          </a:xfrm>
        </p:spPr>
        <p:txBody>
          <a:bodyPr>
            <a:normAutofit/>
          </a:bodyPr>
          <a:lstStyle>
            <a:lvl1pPr marL="0" indent="0" algn="r">
              <a:spcBef>
                <a:spcPts val="600"/>
              </a:spcBef>
              <a:buNone/>
              <a:defRPr sz="18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5" name="Slide Number Placeholder 5"/>
          <p:cNvSpPr>
            <a:spLocks noGrp="1"/>
          </p:cNvSpPr>
          <p:nvPr>
            <p:ph type="sldNum" sz="quarter" idx="10"/>
          </p:nvPr>
        </p:nvSpPr>
        <p:spPr/>
        <p:txBody>
          <a:bodyPr/>
          <a:lstStyle>
            <a:lvl1pPr>
              <a:defRPr/>
            </a:lvl1pPr>
          </a:lstStyle>
          <a:p>
            <a:pPr>
              <a:defRPr/>
            </a:pPr>
            <a:fld id="{F9B9FB9F-28FD-C54B-89E9-21FBB42F5510}" type="slidenum">
              <a:rPr lang="en-US"/>
              <a:pPr>
                <a:defRPr/>
              </a:pPr>
              <a:t>‹#›</a:t>
            </a:fld>
            <a:endParaRPr lang="en-US"/>
          </a:p>
        </p:txBody>
      </p:sp>
      <p:sp>
        <p:nvSpPr>
          <p:cNvPr id="6" name="Date Placeholder 3"/>
          <p:cNvSpPr>
            <a:spLocks noGrp="1"/>
          </p:cNvSpPr>
          <p:nvPr>
            <p:ph type="dt" sz="half" idx="11"/>
          </p:nvPr>
        </p:nvSpPr>
        <p:spPr/>
        <p:txBody>
          <a:bodyPr/>
          <a:lstStyle>
            <a:lvl1pPr>
              <a:defRPr/>
            </a:lvl1pPr>
          </a:lstStyle>
          <a:p>
            <a:pPr>
              <a:defRPr/>
            </a:pPr>
            <a:fld id="{1ED8D858-4FB5-E442-AB65-0AD8CBFE03D5}" type="datetime1">
              <a:rPr lang="en-US"/>
              <a:pPr>
                <a:defRPr/>
              </a:pPr>
              <a:t>4/3/18</a:t>
            </a:fld>
            <a:endParaRPr lang="en-US"/>
          </a:p>
        </p:txBody>
      </p:sp>
      <p:sp>
        <p:nvSpPr>
          <p:cNvPr id="7" name="Footer Placeholder 4"/>
          <p:cNvSpPr>
            <a:spLocks noGrp="1"/>
          </p:cNvSpPr>
          <p:nvPr>
            <p:ph type="ftr" sz="quarter" idx="12"/>
          </p:nvPr>
        </p:nvSpPr>
        <p:spPr/>
        <p:txBody>
          <a:bodyPr/>
          <a:lstStyle>
            <a:lvl1pPr>
              <a:defRPr/>
            </a:lvl1pPr>
          </a:lstStyle>
          <a:p>
            <a:pPr>
              <a:defRPr/>
            </a:pPr>
            <a:endParaRPr lang="en-US"/>
          </a:p>
        </p:txBody>
      </p:sp>
    </p:spTree>
    <p:extLst>
      <p:ext uri="{BB962C8B-B14F-4D97-AF65-F5344CB8AC3E}">
        <p14:creationId xmlns:p14="http://schemas.microsoft.com/office/powerpoint/2010/main" val="37246049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4" name="Picture 9" descr="Overlay-ContentSlides.png"/>
          <p:cNvPicPr>
            <a:picLocks noChangeAspect="1"/>
          </p:cNvPicPr>
          <p:nvPr/>
        </p:nvPicPr>
        <p:blipFill>
          <a:blip r:embed="rId2"/>
          <a:srcRect/>
          <a:stretch>
            <a:fillRect/>
          </a:stretch>
        </p:blipFill>
        <p:spPr bwMode="auto">
          <a:xfrm>
            <a:off x="201085" y="187326"/>
            <a:ext cx="11770783" cy="6481763"/>
          </a:xfrm>
          <a:prstGeom prst="rect">
            <a:avLst/>
          </a:prstGeom>
          <a:noFill/>
          <a:ln w="9525">
            <a:noFill/>
            <a:miter lim="800000"/>
            <a:headEnd/>
            <a:tailEnd/>
          </a:ln>
        </p:spPr>
      </p:pic>
      <p:sp>
        <p:nvSpPr>
          <p:cNvPr id="2" name="Title 1"/>
          <p:cNvSpPr>
            <a:spLocks noGrp="1"/>
          </p:cNvSpPr>
          <p:nvPr>
            <p:ph type="title"/>
          </p:nvPr>
        </p:nvSpPr>
        <p:spPr/>
        <p:txBody>
          <a:bodyPr/>
          <a:lstStyle>
            <a:lvl1pPr>
              <a:defRPr sz="3200" b="1"/>
            </a:lvl1pPr>
          </a:lstStyle>
          <a:p>
            <a:r>
              <a:rPr lang="en-US" dirty="0"/>
              <a:t>Click to edit Master title style</a:t>
            </a:r>
            <a:endParaRPr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3"/>
          <p:cNvSpPr>
            <a:spLocks noGrp="1"/>
          </p:cNvSpPr>
          <p:nvPr>
            <p:ph type="dt" sz="half" idx="10"/>
          </p:nvPr>
        </p:nvSpPr>
        <p:spPr/>
        <p:txBody>
          <a:bodyPr/>
          <a:lstStyle>
            <a:lvl1pPr>
              <a:defRPr/>
            </a:lvl1pPr>
          </a:lstStyle>
          <a:p>
            <a:pPr>
              <a:defRPr/>
            </a:pPr>
            <a:fld id="{6BBFAE38-EA76-2B46-B981-B5EF00649026}" type="datetime1">
              <a:rPr lang="en-US"/>
              <a:pPr>
                <a:defRPr/>
              </a:pPr>
              <a:t>4/3/18</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2499FE31-B82E-334C-8B46-8388F4EF89A9}" type="slidenum">
              <a:rPr lang="en-US"/>
              <a:pPr>
                <a:defRPr/>
              </a:pPr>
              <a:t>‹#›</a:t>
            </a:fld>
            <a:endParaRPr lang="en-US"/>
          </a:p>
        </p:txBody>
      </p:sp>
    </p:spTree>
    <p:extLst>
      <p:ext uri="{BB962C8B-B14F-4D97-AF65-F5344CB8AC3E}">
        <p14:creationId xmlns:p14="http://schemas.microsoft.com/office/powerpoint/2010/main" val="36070648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4" name="Picture 9" descr="Overlay-SectionHeader.png"/>
          <p:cNvPicPr>
            <a:picLocks noChangeAspect="1"/>
          </p:cNvPicPr>
          <p:nvPr/>
        </p:nvPicPr>
        <p:blipFill>
          <a:blip r:embed="rId2"/>
          <a:srcRect/>
          <a:stretch>
            <a:fillRect/>
          </a:stretch>
        </p:blipFill>
        <p:spPr bwMode="auto">
          <a:xfrm>
            <a:off x="508000" y="0"/>
            <a:ext cx="11768667" cy="6483350"/>
          </a:xfrm>
          <a:prstGeom prst="rect">
            <a:avLst/>
          </a:prstGeom>
          <a:noFill/>
          <a:ln w="9525">
            <a:noFill/>
            <a:miter lim="800000"/>
            <a:headEnd/>
            <a:tailEnd/>
          </a:ln>
        </p:spPr>
      </p:pic>
      <p:sp>
        <p:nvSpPr>
          <p:cNvPr id="2" name="Title 1"/>
          <p:cNvSpPr>
            <a:spLocks noGrp="1"/>
          </p:cNvSpPr>
          <p:nvPr>
            <p:ph type="title"/>
          </p:nvPr>
        </p:nvSpPr>
        <p:spPr>
          <a:xfrm>
            <a:off x="1039285" y="2591361"/>
            <a:ext cx="10111316" cy="1362075"/>
          </a:xfrm>
        </p:spPr>
        <p:txBody>
          <a:bodyPr>
            <a:noAutofit/>
          </a:bodyPr>
          <a:lstStyle>
            <a:lvl1pPr algn="l">
              <a:defRPr sz="4400" b="1" cap="none" baseline="0">
                <a:solidFill>
                  <a:srgbClr val="001D4D"/>
                </a:solidFill>
              </a:defRPr>
            </a:lvl1pPr>
          </a:lstStyle>
          <a:p>
            <a:r>
              <a:rPr lang="en-US" dirty="0"/>
              <a:t>Click to edit Master title style</a:t>
            </a:r>
            <a:endParaRPr dirty="0"/>
          </a:p>
        </p:txBody>
      </p:sp>
      <p:sp>
        <p:nvSpPr>
          <p:cNvPr id="3" name="Text Placeholder 2"/>
          <p:cNvSpPr>
            <a:spLocks noGrp="1"/>
          </p:cNvSpPr>
          <p:nvPr>
            <p:ph type="body" idx="1"/>
          </p:nvPr>
        </p:nvSpPr>
        <p:spPr>
          <a:xfrm>
            <a:off x="1039285" y="3950355"/>
            <a:ext cx="10111316" cy="1500187"/>
          </a:xfrm>
        </p:spPr>
        <p:txBody>
          <a:bodyPr/>
          <a:lstStyle>
            <a:lvl1pPr marL="0" indent="0" algn="l">
              <a:spcBef>
                <a:spcPts val="600"/>
              </a:spcBef>
              <a:buNone/>
              <a:defRPr sz="2000" cap="none" baseline="0">
                <a:solidFill>
                  <a:srgbClr val="001D4D"/>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91EE719B-8921-FF4E-A6B1-07E695F85045}" type="datetime1">
              <a:rPr lang="en-US"/>
              <a:pPr>
                <a:defRPr/>
              </a:pPr>
              <a:t>4/3/18</a:t>
            </a:fld>
            <a:endParaRPr lang="en-US"/>
          </a:p>
        </p:txBody>
      </p:sp>
      <p:sp>
        <p:nvSpPr>
          <p:cNvPr id="6" name="Footer Placeholder 4"/>
          <p:cNvSpPr>
            <a:spLocks noGrp="1"/>
          </p:cNvSpPr>
          <p:nvPr>
            <p:ph type="ftr" sz="quarter" idx="11"/>
          </p:nvPr>
        </p:nvSpPr>
        <p:spPr/>
        <p:txBody>
          <a:bodyPr/>
          <a:lstStyle>
            <a:lvl1pPr>
              <a:defRPr dirty="0"/>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AFD1757-AC29-A842-8F0E-0D985AFC1C30}" type="slidenum">
              <a:rPr lang="en-US"/>
              <a:pPr>
                <a:defRPr/>
              </a:pPr>
              <a:t>‹#›</a:t>
            </a:fld>
            <a:endParaRPr lang="en-US"/>
          </a:p>
        </p:txBody>
      </p:sp>
    </p:spTree>
    <p:extLst>
      <p:ext uri="{BB962C8B-B14F-4D97-AF65-F5344CB8AC3E}">
        <p14:creationId xmlns:p14="http://schemas.microsoft.com/office/powerpoint/2010/main" val="22750963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5" name="Picture 9" descr="Overlay-ContentSlides.png"/>
          <p:cNvPicPr>
            <a:picLocks noChangeAspect="1"/>
          </p:cNvPicPr>
          <p:nvPr/>
        </p:nvPicPr>
        <p:blipFill>
          <a:blip r:embed="rId2"/>
          <a:srcRect/>
          <a:stretch>
            <a:fillRect/>
          </a:stretch>
        </p:blipFill>
        <p:spPr bwMode="auto">
          <a:xfrm>
            <a:off x="201085" y="187326"/>
            <a:ext cx="11770783" cy="6481763"/>
          </a:xfrm>
          <a:prstGeom prst="rect">
            <a:avLst/>
          </a:prstGeom>
          <a:noFill/>
          <a:ln w="9525">
            <a:noFill/>
            <a:miter lim="800000"/>
            <a:headEnd/>
            <a:tailEnd/>
          </a:ln>
        </p:spPr>
      </p:pic>
      <p:sp>
        <p:nvSpPr>
          <p:cNvPr id="2" name="Title 1"/>
          <p:cNvSpPr>
            <a:spLocks noGrp="1"/>
          </p:cNvSpPr>
          <p:nvPr>
            <p:ph type="title"/>
          </p:nvPr>
        </p:nvSpPr>
        <p:spPr/>
        <p:txBody>
          <a:bodyPr/>
          <a:lstStyle/>
          <a:p>
            <a:r>
              <a:rPr lang="en-US" dirty="0"/>
              <a:t>Click to edit Master title style</a:t>
            </a:r>
            <a:endParaRPr dirty="0"/>
          </a:p>
        </p:txBody>
      </p:sp>
      <p:sp>
        <p:nvSpPr>
          <p:cNvPr id="3" name="Content Placeholder 2"/>
          <p:cNvSpPr>
            <a:spLocks noGrp="1"/>
          </p:cNvSpPr>
          <p:nvPr>
            <p:ph sz="half" idx="1"/>
          </p:nvPr>
        </p:nvSpPr>
        <p:spPr>
          <a:xfrm>
            <a:off x="1039283" y="1828800"/>
            <a:ext cx="4876800" cy="4219575"/>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251388" y="1828800"/>
            <a:ext cx="4876800" cy="4219575"/>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Date Placeholder 4"/>
          <p:cNvSpPr>
            <a:spLocks noGrp="1"/>
          </p:cNvSpPr>
          <p:nvPr>
            <p:ph type="dt" sz="half" idx="10"/>
          </p:nvPr>
        </p:nvSpPr>
        <p:spPr/>
        <p:txBody>
          <a:bodyPr/>
          <a:lstStyle>
            <a:lvl1pPr>
              <a:defRPr/>
            </a:lvl1pPr>
          </a:lstStyle>
          <a:p>
            <a:pPr>
              <a:defRPr/>
            </a:pPr>
            <a:fld id="{E5377380-9C46-234C-8DD3-834AA5B8FD45}" type="datetime1">
              <a:rPr lang="en-US"/>
              <a:pPr>
                <a:defRPr/>
              </a:pPr>
              <a:t>4/3/18</a:t>
            </a:fld>
            <a:endParaRPr lang="en-US"/>
          </a:p>
        </p:txBody>
      </p:sp>
      <p:sp>
        <p:nvSpPr>
          <p:cNvPr id="7" name="Footer Placeholder 5"/>
          <p:cNvSpPr>
            <a:spLocks noGrp="1"/>
          </p:cNvSpPr>
          <p:nvPr>
            <p:ph type="ftr" sz="quarter" idx="11"/>
          </p:nvPr>
        </p:nvSpPr>
        <p:spPr/>
        <p:txBody>
          <a:bodyPr/>
          <a:lstStyle>
            <a:lvl1pPr>
              <a:defRPr/>
            </a:lvl1pPr>
          </a:lstStyle>
          <a:p>
            <a:pPr>
              <a:defRPr/>
            </a:pPr>
            <a:endParaRPr lang="en-US"/>
          </a:p>
        </p:txBody>
      </p:sp>
      <p:sp>
        <p:nvSpPr>
          <p:cNvPr id="8" name="Slide Number Placeholder 6"/>
          <p:cNvSpPr>
            <a:spLocks noGrp="1"/>
          </p:cNvSpPr>
          <p:nvPr>
            <p:ph type="sldNum" sz="quarter" idx="12"/>
          </p:nvPr>
        </p:nvSpPr>
        <p:spPr/>
        <p:txBody>
          <a:bodyPr/>
          <a:lstStyle>
            <a:lvl1pPr>
              <a:defRPr/>
            </a:lvl1pPr>
          </a:lstStyle>
          <a:p>
            <a:pPr>
              <a:defRPr/>
            </a:pPr>
            <a:fld id="{C05BE71C-AE32-F643-92B9-C4780105E27C}" type="slidenum">
              <a:rPr lang="en-US"/>
              <a:pPr>
                <a:defRPr/>
              </a:pPr>
              <a:t>‹#›</a:t>
            </a:fld>
            <a:endParaRPr lang="en-US"/>
          </a:p>
        </p:txBody>
      </p:sp>
    </p:spTree>
    <p:extLst>
      <p:ext uri="{BB962C8B-B14F-4D97-AF65-F5344CB8AC3E}">
        <p14:creationId xmlns:p14="http://schemas.microsoft.com/office/powerpoint/2010/main" val="11596283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7" name="Picture 9" descr="Overlay-ContentSlides.png"/>
          <p:cNvPicPr>
            <a:picLocks noChangeAspect="1"/>
          </p:cNvPicPr>
          <p:nvPr/>
        </p:nvPicPr>
        <p:blipFill>
          <a:blip r:embed="rId2"/>
          <a:srcRect/>
          <a:stretch>
            <a:fillRect/>
          </a:stretch>
        </p:blipFill>
        <p:spPr bwMode="auto">
          <a:xfrm>
            <a:off x="201085" y="187326"/>
            <a:ext cx="11770783" cy="6481763"/>
          </a:xfrm>
          <a:prstGeom prst="rect">
            <a:avLst/>
          </a:prstGeom>
          <a:noFill/>
          <a:ln w="9525">
            <a:noFill/>
            <a:miter lim="800000"/>
            <a:headEnd/>
            <a:tailEnd/>
          </a:ln>
        </p:spPr>
      </p:pic>
      <p:cxnSp>
        <p:nvCxnSpPr>
          <p:cNvPr id="8" name="Straight Connector 7"/>
          <p:cNvCxnSpPr/>
          <p:nvPr/>
        </p:nvCxnSpPr>
        <p:spPr>
          <a:xfrm>
            <a:off x="1166284" y="2286000"/>
            <a:ext cx="4749800" cy="158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6421968" y="2286000"/>
            <a:ext cx="4754033" cy="158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1166284" y="2286000"/>
            <a:ext cx="4749800" cy="158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6421968" y="2286000"/>
            <a:ext cx="4754033" cy="158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039285" y="381000"/>
            <a:ext cx="10111316" cy="1044388"/>
          </a:xfrm>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039284" y="1438835"/>
            <a:ext cx="4876800" cy="789828"/>
          </a:xfrm>
        </p:spPr>
        <p:txBody>
          <a:bodyPr anchor="b">
            <a:noAutofit/>
          </a:bodyPr>
          <a:lstStyle>
            <a:lvl1pPr marL="0" indent="0" algn="ctr">
              <a:lnSpc>
                <a:spcPts val="3000"/>
              </a:lnSpc>
              <a:spcBef>
                <a:spcPts val="0"/>
              </a:spcBef>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39284" y="2362200"/>
            <a:ext cx="4876800" cy="3686175"/>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273800" y="1438835"/>
            <a:ext cx="4876800" cy="789828"/>
          </a:xfrm>
        </p:spPr>
        <p:txBody>
          <a:bodyPr anchor="b">
            <a:noAutofit/>
          </a:bodyPr>
          <a:lstStyle>
            <a:lvl1pPr marL="0" indent="0" algn="ctr">
              <a:lnSpc>
                <a:spcPts val="3000"/>
              </a:lnSpc>
              <a:spcBef>
                <a:spcPts val="0"/>
              </a:spcBef>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73800" y="2362200"/>
            <a:ext cx="4876800" cy="3686175"/>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12" name="Date Placeholder 6"/>
          <p:cNvSpPr>
            <a:spLocks noGrp="1"/>
          </p:cNvSpPr>
          <p:nvPr>
            <p:ph type="dt" sz="half" idx="10"/>
          </p:nvPr>
        </p:nvSpPr>
        <p:spPr/>
        <p:txBody>
          <a:bodyPr/>
          <a:lstStyle>
            <a:lvl1pPr>
              <a:defRPr/>
            </a:lvl1pPr>
          </a:lstStyle>
          <a:p>
            <a:pPr>
              <a:defRPr/>
            </a:pPr>
            <a:fld id="{846F3228-4DF6-8B4C-9F1E-A6710B7169CD}" type="datetime1">
              <a:rPr lang="en-US"/>
              <a:pPr>
                <a:defRPr/>
              </a:pPr>
              <a:t>4/3/18</a:t>
            </a:fld>
            <a:endParaRPr lang="en-US"/>
          </a:p>
        </p:txBody>
      </p:sp>
      <p:sp>
        <p:nvSpPr>
          <p:cNvPr id="13" name="Footer Placeholder 7"/>
          <p:cNvSpPr>
            <a:spLocks noGrp="1"/>
          </p:cNvSpPr>
          <p:nvPr>
            <p:ph type="ftr" sz="quarter" idx="11"/>
          </p:nvPr>
        </p:nvSpPr>
        <p:spPr/>
        <p:txBody>
          <a:bodyPr/>
          <a:lstStyle>
            <a:lvl1pPr>
              <a:defRPr/>
            </a:lvl1pPr>
          </a:lstStyle>
          <a:p>
            <a:pPr>
              <a:defRPr/>
            </a:pPr>
            <a:endParaRPr lang="en-US"/>
          </a:p>
        </p:txBody>
      </p:sp>
      <p:sp>
        <p:nvSpPr>
          <p:cNvPr id="14" name="Slide Number Placeholder 8"/>
          <p:cNvSpPr>
            <a:spLocks noGrp="1"/>
          </p:cNvSpPr>
          <p:nvPr>
            <p:ph type="sldNum" sz="quarter" idx="12"/>
          </p:nvPr>
        </p:nvSpPr>
        <p:spPr/>
        <p:txBody>
          <a:bodyPr/>
          <a:lstStyle>
            <a:lvl1pPr>
              <a:defRPr/>
            </a:lvl1pPr>
          </a:lstStyle>
          <a:p>
            <a:pPr>
              <a:defRPr/>
            </a:pPr>
            <a:fld id="{9CDAF5CC-7936-5D4F-93D9-D94361D26F1B}" type="slidenum">
              <a:rPr lang="en-US"/>
              <a:pPr>
                <a:defRPr/>
              </a:pPr>
              <a:t>‹#›</a:t>
            </a:fld>
            <a:endParaRPr lang="en-US"/>
          </a:p>
        </p:txBody>
      </p:sp>
    </p:spTree>
    <p:extLst>
      <p:ext uri="{BB962C8B-B14F-4D97-AF65-F5344CB8AC3E}">
        <p14:creationId xmlns:p14="http://schemas.microsoft.com/office/powerpoint/2010/main" val="10010461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2 Content, Top and Bottom">
    <p:spTree>
      <p:nvGrpSpPr>
        <p:cNvPr id="1" name=""/>
        <p:cNvGrpSpPr/>
        <p:nvPr/>
      </p:nvGrpSpPr>
      <p:grpSpPr>
        <a:xfrm>
          <a:off x="0" y="0"/>
          <a:ext cx="0" cy="0"/>
          <a:chOff x="0" y="0"/>
          <a:chExt cx="0" cy="0"/>
        </a:xfrm>
      </p:grpSpPr>
      <p:pic>
        <p:nvPicPr>
          <p:cNvPr id="5" name="Picture 9" descr="Overlay-ContentSlides.png"/>
          <p:cNvPicPr>
            <a:picLocks noChangeAspect="1"/>
          </p:cNvPicPr>
          <p:nvPr/>
        </p:nvPicPr>
        <p:blipFill>
          <a:blip r:embed="rId2"/>
          <a:srcRect/>
          <a:stretch>
            <a:fillRect/>
          </a:stretch>
        </p:blipFill>
        <p:spPr bwMode="auto">
          <a:xfrm>
            <a:off x="201085" y="187326"/>
            <a:ext cx="11770783" cy="6481763"/>
          </a:xfrm>
          <a:prstGeom prst="rect">
            <a:avLst/>
          </a:prstGeom>
          <a:noFill/>
          <a:ln w="9525">
            <a:noFill/>
            <a:miter lim="800000"/>
            <a:headEnd/>
            <a:tailEnd/>
          </a:ln>
        </p:spPr>
      </p:pic>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039283" y="1828801"/>
            <a:ext cx="10113435"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10" name="Content Placeholder 2"/>
          <p:cNvSpPr>
            <a:spLocks noGrp="1"/>
          </p:cNvSpPr>
          <p:nvPr>
            <p:ph sz="half" idx="13"/>
          </p:nvPr>
        </p:nvSpPr>
        <p:spPr>
          <a:xfrm>
            <a:off x="1039283" y="3991816"/>
            <a:ext cx="10113435"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Date Placeholder 4"/>
          <p:cNvSpPr>
            <a:spLocks noGrp="1"/>
          </p:cNvSpPr>
          <p:nvPr>
            <p:ph type="dt" sz="half" idx="14"/>
          </p:nvPr>
        </p:nvSpPr>
        <p:spPr/>
        <p:txBody>
          <a:bodyPr/>
          <a:lstStyle>
            <a:lvl1pPr>
              <a:defRPr/>
            </a:lvl1pPr>
          </a:lstStyle>
          <a:p>
            <a:pPr>
              <a:defRPr/>
            </a:pPr>
            <a:fld id="{3A9AF6F0-6975-9249-B3BD-B8562FA3B1D9}" type="datetime1">
              <a:rPr lang="en-US"/>
              <a:pPr>
                <a:defRPr/>
              </a:pPr>
              <a:t>4/3/18</a:t>
            </a:fld>
            <a:endParaRPr lang="en-US"/>
          </a:p>
        </p:txBody>
      </p:sp>
      <p:sp>
        <p:nvSpPr>
          <p:cNvPr id="7" name="Footer Placeholder 5"/>
          <p:cNvSpPr>
            <a:spLocks noGrp="1"/>
          </p:cNvSpPr>
          <p:nvPr>
            <p:ph type="ftr" sz="quarter" idx="15"/>
          </p:nvPr>
        </p:nvSpPr>
        <p:spPr/>
        <p:txBody>
          <a:bodyPr/>
          <a:lstStyle>
            <a:lvl1pPr>
              <a:defRPr dirty="0"/>
            </a:lvl1pPr>
          </a:lstStyle>
          <a:p>
            <a:pPr>
              <a:defRPr/>
            </a:pPr>
            <a:endParaRPr lang="en-US"/>
          </a:p>
        </p:txBody>
      </p:sp>
      <p:sp>
        <p:nvSpPr>
          <p:cNvPr id="8" name="Slide Number Placeholder 6"/>
          <p:cNvSpPr>
            <a:spLocks noGrp="1"/>
          </p:cNvSpPr>
          <p:nvPr>
            <p:ph type="sldNum" sz="quarter" idx="16"/>
          </p:nvPr>
        </p:nvSpPr>
        <p:spPr/>
        <p:txBody>
          <a:bodyPr/>
          <a:lstStyle>
            <a:lvl1pPr>
              <a:defRPr/>
            </a:lvl1pPr>
          </a:lstStyle>
          <a:p>
            <a:pPr>
              <a:defRPr/>
            </a:pPr>
            <a:fld id="{857D6D2A-D09F-BC45-A621-C91F9AAA00DE}" type="slidenum">
              <a:rPr lang="en-US"/>
              <a:pPr>
                <a:defRPr/>
              </a:pPr>
              <a:t>‹#›</a:t>
            </a:fld>
            <a:endParaRPr lang="en-US"/>
          </a:p>
        </p:txBody>
      </p:sp>
    </p:spTree>
    <p:extLst>
      <p:ext uri="{BB962C8B-B14F-4D97-AF65-F5344CB8AC3E}">
        <p14:creationId xmlns:p14="http://schemas.microsoft.com/office/powerpoint/2010/main" val="5102987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3 Content">
    <p:spTree>
      <p:nvGrpSpPr>
        <p:cNvPr id="1" name=""/>
        <p:cNvGrpSpPr/>
        <p:nvPr/>
      </p:nvGrpSpPr>
      <p:grpSpPr>
        <a:xfrm>
          <a:off x="0" y="0"/>
          <a:ext cx="0" cy="0"/>
          <a:chOff x="0" y="0"/>
          <a:chExt cx="0" cy="0"/>
        </a:xfrm>
      </p:grpSpPr>
      <p:pic>
        <p:nvPicPr>
          <p:cNvPr id="6" name="Picture 9" descr="Overlay-ContentSlides.png"/>
          <p:cNvPicPr>
            <a:picLocks noChangeAspect="1"/>
          </p:cNvPicPr>
          <p:nvPr/>
        </p:nvPicPr>
        <p:blipFill>
          <a:blip r:embed="rId2"/>
          <a:srcRect/>
          <a:stretch>
            <a:fillRect/>
          </a:stretch>
        </p:blipFill>
        <p:spPr bwMode="auto">
          <a:xfrm>
            <a:off x="201085" y="187326"/>
            <a:ext cx="11770783" cy="6481763"/>
          </a:xfrm>
          <a:prstGeom prst="rect">
            <a:avLst/>
          </a:prstGeom>
          <a:noFill/>
          <a:ln w="9525">
            <a:noFill/>
            <a:miter lim="800000"/>
            <a:headEnd/>
            <a:tailEnd/>
          </a:ln>
        </p:spPr>
      </p:pic>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6281271" y="1828801"/>
            <a:ext cx="4876800"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10" name="Content Placeholder 2"/>
          <p:cNvSpPr>
            <a:spLocks noGrp="1"/>
          </p:cNvSpPr>
          <p:nvPr>
            <p:ph sz="half" idx="13"/>
          </p:nvPr>
        </p:nvSpPr>
        <p:spPr>
          <a:xfrm>
            <a:off x="6281271" y="3991816"/>
            <a:ext cx="4876800"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11" name="Content Placeholder 2"/>
          <p:cNvSpPr>
            <a:spLocks noGrp="1"/>
          </p:cNvSpPr>
          <p:nvPr>
            <p:ph sz="half" idx="14"/>
          </p:nvPr>
        </p:nvSpPr>
        <p:spPr>
          <a:xfrm>
            <a:off x="1039283" y="1828800"/>
            <a:ext cx="4876800" cy="4219575"/>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4"/>
          <p:cNvSpPr>
            <a:spLocks noGrp="1"/>
          </p:cNvSpPr>
          <p:nvPr>
            <p:ph type="dt" sz="half" idx="15"/>
          </p:nvPr>
        </p:nvSpPr>
        <p:spPr/>
        <p:txBody>
          <a:bodyPr/>
          <a:lstStyle>
            <a:lvl1pPr>
              <a:defRPr/>
            </a:lvl1pPr>
          </a:lstStyle>
          <a:p>
            <a:pPr>
              <a:defRPr/>
            </a:pPr>
            <a:fld id="{5C1B317A-3581-CC45-969C-494C0A1CBB56}" type="datetime1">
              <a:rPr lang="en-US"/>
              <a:pPr>
                <a:defRPr/>
              </a:pPr>
              <a:t>4/3/18</a:t>
            </a:fld>
            <a:endParaRPr lang="en-US"/>
          </a:p>
        </p:txBody>
      </p:sp>
      <p:sp>
        <p:nvSpPr>
          <p:cNvPr id="8" name="Footer Placeholder 5"/>
          <p:cNvSpPr>
            <a:spLocks noGrp="1"/>
          </p:cNvSpPr>
          <p:nvPr>
            <p:ph type="ftr" sz="quarter" idx="16"/>
          </p:nvPr>
        </p:nvSpPr>
        <p:spPr/>
        <p:txBody>
          <a:bodyPr/>
          <a:lstStyle>
            <a:lvl1pPr>
              <a:defRPr/>
            </a:lvl1pPr>
          </a:lstStyle>
          <a:p>
            <a:pPr>
              <a:defRPr/>
            </a:pPr>
            <a:endParaRPr lang="en-US"/>
          </a:p>
        </p:txBody>
      </p:sp>
      <p:sp>
        <p:nvSpPr>
          <p:cNvPr id="9" name="Slide Number Placeholder 6"/>
          <p:cNvSpPr>
            <a:spLocks noGrp="1"/>
          </p:cNvSpPr>
          <p:nvPr>
            <p:ph type="sldNum" sz="quarter" idx="17"/>
          </p:nvPr>
        </p:nvSpPr>
        <p:spPr/>
        <p:txBody>
          <a:bodyPr/>
          <a:lstStyle>
            <a:lvl1pPr>
              <a:defRPr/>
            </a:lvl1pPr>
          </a:lstStyle>
          <a:p>
            <a:pPr>
              <a:defRPr/>
            </a:pPr>
            <a:fld id="{144B4CCC-0190-4A4F-AE09-46AC928D219E}" type="slidenum">
              <a:rPr lang="en-US"/>
              <a:pPr>
                <a:defRPr/>
              </a:pPr>
              <a:t>‹#›</a:t>
            </a:fld>
            <a:endParaRPr lang="en-US"/>
          </a:p>
        </p:txBody>
      </p:sp>
    </p:spTree>
    <p:extLst>
      <p:ext uri="{BB962C8B-B14F-4D97-AF65-F5344CB8AC3E}">
        <p14:creationId xmlns:p14="http://schemas.microsoft.com/office/powerpoint/2010/main" val="17931243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4 Content">
    <p:spTree>
      <p:nvGrpSpPr>
        <p:cNvPr id="1" name=""/>
        <p:cNvGrpSpPr/>
        <p:nvPr/>
      </p:nvGrpSpPr>
      <p:grpSpPr>
        <a:xfrm>
          <a:off x="0" y="0"/>
          <a:ext cx="0" cy="0"/>
          <a:chOff x="0" y="0"/>
          <a:chExt cx="0" cy="0"/>
        </a:xfrm>
      </p:grpSpPr>
      <p:pic>
        <p:nvPicPr>
          <p:cNvPr id="7" name="Picture 9" descr="Overlay-ContentSlides.png"/>
          <p:cNvPicPr>
            <a:picLocks noChangeAspect="1"/>
          </p:cNvPicPr>
          <p:nvPr/>
        </p:nvPicPr>
        <p:blipFill>
          <a:blip r:embed="rId2"/>
          <a:srcRect/>
          <a:stretch>
            <a:fillRect/>
          </a:stretch>
        </p:blipFill>
        <p:spPr bwMode="auto">
          <a:xfrm>
            <a:off x="201085" y="187326"/>
            <a:ext cx="11770783" cy="6481763"/>
          </a:xfrm>
          <a:prstGeom prst="rect">
            <a:avLst/>
          </a:prstGeom>
          <a:noFill/>
          <a:ln w="9525">
            <a:noFill/>
            <a:miter lim="800000"/>
            <a:headEnd/>
            <a:tailEnd/>
          </a:ln>
        </p:spPr>
      </p:pic>
      <p:sp>
        <p:nvSpPr>
          <p:cNvPr id="2" name="Title 1"/>
          <p:cNvSpPr>
            <a:spLocks noGrp="1"/>
          </p:cNvSpPr>
          <p:nvPr>
            <p:ph type="title"/>
          </p:nvPr>
        </p:nvSpPr>
        <p:spPr/>
        <p:txBody>
          <a:bodyPr/>
          <a:lstStyle/>
          <a:p>
            <a:r>
              <a:rPr lang="en-US"/>
              <a:t>Click to edit Master title style</a:t>
            </a:r>
            <a:endParaRPr/>
          </a:p>
        </p:txBody>
      </p:sp>
      <p:sp>
        <p:nvSpPr>
          <p:cNvPr id="12" name="Content Placeholder 2"/>
          <p:cNvSpPr>
            <a:spLocks noGrp="1"/>
          </p:cNvSpPr>
          <p:nvPr>
            <p:ph sz="half" idx="14"/>
          </p:nvPr>
        </p:nvSpPr>
        <p:spPr>
          <a:xfrm>
            <a:off x="1039284" y="1828801"/>
            <a:ext cx="4876800"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13" name="Content Placeholder 2"/>
          <p:cNvSpPr>
            <a:spLocks noGrp="1"/>
          </p:cNvSpPr>
          <p:nvPr>
            <p:ph sz="half" idx="15"/>
          </p:nvPr>
        </p:nvSpPr>
        <p:spPr>
          <a:xfrm>
            <a:off x="1039284" y="3991816"/>
            <a:ext cx="4876800"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14" name="Content Placeholder 2"/>
          <p:cNvSpPr>
            <a:spLocks noGrp="1"/>
          </p:cNvSpPr>
          <p:nvPr>
            <p:ph sz="half" idx="1"/>
          </p:nvPr>
        </p:nvSpPr>
        <p:spPr>
          <a:xfrm>
            <a:off x="6281271" y="1828801"/>
            <a:ext cx="4876800"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15" name="Content Placeholder 2"/>
          <p:cNvSpPr>
            <a:spLocks noGrp="1"/>
          </p:cNvSpPr>
          <p:nvPr>
            <p:ph sz="half" idx="13"/>
          </p:nvPr>
        </p:nvSpPr>
        <p:spPr>
          <a:xfrm>
            <a:off x="6281271" y="3991816"/>
            <a:ext cx="4876800"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8" name="Date Placeholder 4"/>
          <p:cNvSpPr>
            <a:spLocks noGrp="1"/>
          </p:cNvSpPr>
          <p:nvPr>
            <p:ph type="dt" sz="half" idx="16"/>
          </p:nvPr>
        </p:nvSpPr>
        <p:spPr/>
        <p:txBody>
          <a:bodyPr/>
          <a:lstStyle>
            <a:lvl1pPr>
              <a:defRPr/>
            </a:lvl1pPr>
          </a:lstStyle>
          <a:p>
            <a:pPr>
              <a:defRPr/>
            </a:pPr>
            <a:fld id="{73E2A071-DF99-E74D-8B87-6BC04C77EF03}" type="datetime1">
              <a:rPr lang="en-US"/>
              <a:pPr>
                <a:defRPr/>
              </a:pPr>
              <a:t>4/3/18</a:t>
            </a:fld>
            <a:endParaRPr lang="en-US"/>
          </a:p>
        </p:txBody>
      </p:sp>
      <p:sp>
        <p:nvSpPr>
          <p:cNvPr id="9" name="Footer Placeholder 5"/>
          <p:cNvSpPr>
            <a:spLocks noGrp="1"/>
          </p:cNvSpPr>
          <p:nvPr>
            <p:ph type="ftr" sz="quarter" idx="17"/>
          </p:nvPr>
        </p:nvSpPr>
        <p:spPr/>
        <p:txBody>
          <a:bodyPr/>
          <a:lstStyle>
            <a:lvl1pPr>
              <a:defRPr/>
            </a:lvl1pPr>
          </a:lstStyle>
          <a:p>
            <a:pPr>
              <a:defRPr/>
            </a:pPr>
            <a:endParaRPr lang="en-US"/>
          </a:p>
        </p:txBody>
      </p:sp>
      <p:sp>
        <p:nvSpPr>
          <p:cNvPr id="10" name="Slide Number Placeholder 6"/>
          <p:cNvSpPr>
            <a:spLocks noGrp="1"/>
          </p:cNvSpPr>
          <p:nvPr>
            <p:ph type="sldNum" sz="quarter" idx="18"/>
          </p:nvPr>
        </p:nvSpPr>
        <p:spPr/>
        <p:txBody>
          <a:bodyPr/>
          <a:lstStyle>
            <a:lvl1pPr>
              <a:defRPr/>
            </a:lvl1pPr>
          </a:lstStyle>
          <a:p>
            <a:pPr>
              <a:defRPr/>
            </a:pPr>
            <a:fld id="{5B83D42E-8BCF-6F48-8546-8F00B628D9BB}" type="slidenum">
              <a:rPr lang="en-US"/>
              <a:pPr>
                <a:defRPr/>
              </a:pPr>
              <a:t>‹#›</a:t>
            </a:fld>
            <a:endParaRPr lang="en-US"/>
          </a:p>
        </p:txBody>
      </p:sp>
    </p:spTree>
    <p:extLst>
      <p:ext uri="{BB962C8B-B14F-4D97-AF65-F5344CB8AC3E}">
        <p14:creationId xmlns:p14="http://schemas.microsoft.com/office/powerpoint/2010/main" val="39344491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3" name="Picture 9" descr="Overlay-ContentSlides.png"/>
          <p:cNvPicPr>
            <a:picLocks noChangeAspect="1"/>
          </p:cNvPicPr>
          <p:nvPr/>
        </p:nvPicPr>
        <p:blipFill>
          <a:blip r:embed="rId2"/>
          <a:srcRect/>
          <a:stretch>
            <a:fillRect/>
          </a:stretch>
        </p:blipFill>
        <p:spPr bwMode="auto">
          <a:xfrm>
            <a:off x="201085" y="187326"/>
            <a:ext cx="11770783" cy="6481763"/>
          </a:xfrm>
          <a:prstGeom prst="rect">
            <a:avLst/>
          </a:prstGeom>
          <a:noFill/>
          <a:ln w="9525">
            <a:noFill/>
            <a:miter lim="800000"/>
            <a:headEnd/>
            <a:tailEnd/>
          </a:ln>
        </p:spPr>
      </p:pic>
      <p:sp>
        <p:nvSpPr>
          <p:cNvPr id="2" name="Title 1"/>
          <p:cNvSpPr>
            <a:spLocks noGrp="1"/>
          </p:cNvSpPr>
          <p:nvPr>
            <p:ph type="title"/>
          </p:nvPr>
        </p:nvSpPr>
        <p:spPr/>
        <p:txBody>
          <a:bodyPr/>
          <a:lstStyle/>
          <a:p>
            <a:r>
              <a:rPr lang="en-US" dirty="0"/>
              <a:t>Click to edit Master title style</a:t>
            </a:r>
            <a:endParaRPr dirty="0"/>
          </a:p>
        </p:txBody>
      </p:sp>
      <p:sp>
        <p:nvSpPr>
          <p:cNvPr id="4" name="Date Placeholder 2"/>
          <p:cNvSpPr>
            <a:spLocks noGrp="1"/>
          </p:cNvSpPr>
          <p:nvPr>
            <p:ph type="dt" sz="half" idx="10"/>
          </p:nvPr>
        </p:nvSpPr>
        <p:spPr/>
        <p:txBody>
          <a:bodyPr/>
          <a:lstStyle>
            <a:lvl1pPr>
              <a:defRPr/>
            </a:lvl1pPr>
          </a:lstStyle>
          <a:p>
            <a:pPr>
              <a:defRPr/>
            </a:pPr>
            <a:fld id="{5725D324-4F8E-E04F-AD2B-8071CC118E50}" type="datetime1">
              <a:rPr lang="en-US"/>
              <a:pPr>
                <a:defRPr/>
              </a:pPr>
              <a:t>4/3/18</a:t>
            </a:fld>
            <a:endParaRPr lang="en-US"/>
          </a:p>
        </p:txBody>
      </p:sp>
      <p:sp>
        <p:nvSpPr>
          <p:cNvPr id="5" name="Footer Placeholder 3"/>
          <p:cNvSpPr>
            <a:spLocks noGrp="1"/>
          </p:cNvSpPr>
          <p:nvPr>
            <p:ph type="ftr" sz="quarter" idx="11"/>
          </p:nvPr>
        </p:nvSpPr>
        <p:spPr/>
        <p:txBody>
          <a:bodyPr/>
          <a:lstStyle>
            <a:lvl1pPr>
              <a:defRPr/>
            </a:lvl1pPr>
          </a:lstStyle>
          <a:p>
            <a:pPr>
              <a:defRPr/>
            </a:pPr>
            <a:endParaRPr lang="en-US"/>
          </a:p>
        </p:txBody>
      </p:sp>
      <p:sp>
        <p:nvSpPr>
          <p:cNvPr id="6" name="Slide Number Placeholder 4"/>
          <p:cNvSpPr>
            <a:spLocks noGrp="1"/>
          </p:cNvSpPr>
          <p:nvPr>
            <p:ph type="sldNum" sz="quarter" idx="12"/>
          </p:nvPr>
        </p:nvSpPr>
        <p:spPr/>
        <p:txBody>
          <a:bodyPr/>
          <a:lstStyle>
            <a:lvl1pPr>
              <a:defRPr/>
            </a:lvl1pPr>
          </a:lstStyle>
          <a:p>
            <a:pPr>
              <a:defRPr/>
            </a:pPr>
            <a:fld id="{32171C42-353D-1C4E-9BB3-17692C402992}" type="slidenum">
              <a:rPr lang="en-US"/>
              <a:pPr>
                <a:defRPr/>
              </a:pPr>
              <a:t>‹#›</a:t>
            </a:fld>
            <a:endParaRPr lang="en-US"/>
          </a:p>
        </p:txBody>
      </p:sp>
    </p:spTree>
    <p:extLst>
      <p:ext uri="{BB962C8B-B14F-4D97-AF65-F5344CB8AC3E}">
        <p14:creationId xmlns:p14="http://schemas.microsoft.com/office/powerpoint/2010/main" val="30725201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Picture 9" descr="Overlay-ContentSlides.png"/>
          <p:cNvPicPr>
            <a:picLocks noChangeAspect="1"/>
          </p:cNvPicPr>
          <p:nvPr/>
        </p:nvPicPr>
        <p:blipFill>
          <a:blip r:embed="rId2"/>
          <a:srcRect/>
          <a:stretch>
            <a:fillRect/>
          </a:stretch>
        </p:blipFill>
        <p:spPr bwMode="auto">
          <a:xfrm>
            <a:off x="201085" y="187326"/>
            <a:ext cx="11770783" cy="6481763"/>
          </a:xfrm>
          <a:prstGeom prst="rect">
            <a:avLst/>
          </a:prstGeom>
          <a:noFill/>
          <a:ln w="9525">
            <a:noFill/>
            <a:miter lim="800000"/>
            <a:headEnd/>
            <a:tailEnd/>
          </a:ln>
        </p:spPr>
      </p:pic>
      <p:sp>
        <p:nvSpPr>
          <p:cNvPr id="3" name="Date Placeholder 1"/>
          <p:cNvSpPr>
            <a:spLocks noGrp="1"/>
          </p:cNvSpPr>
          <p:nvPr>
            <p:ph type="dt" sz="half" idx="10"/>
          </p:nvPr>
        </p:nvSpPr>
        <p:spPr/>
        <p:txBody>
          <a:bodyPr/>
          <a:lstStyle>
            <a:lvl1pPr>
              <a:defRPr/>
            </a:lvl1pPr>
          </a:lstStyle>
          <a:p>
            <a:pPr>
              <a:defRPr/>
            </a:pPr>
            <a:fld id="{E93C3099-9357-F244-871E-CB2B1FB6DECE}" type="datetime1">
              <a:rPr lang="en-US"/>
              <a:pPr>
                <a:defRPr/>
              </a:pPr>
              <a:t>4/3/18</a:t>
            </a:fld>
            <a:endParaRPr lang="en-US"/>
          </a:p>
        </p:txBody>
      </p:sp>
      <p:sp>
        <p:nvSpPr>
          <p:cNvPr id="4" name="Footer Placeholder 2"/>
          <p:cNvSpPr>
            <a:spLocks noGrp="1"/>
          </p:cNvSpPr>
          <p:nvPr>
            <p:ph type="ftr" sz="quarter" idx="11"/>
          </p:nvPr>
        </p:nvSpPr>
        <p:spPr/>
        <p:txBody>
          <a:bodyPr/>
          <a:lstStyle>
            <a:lvl1pPr>
              <a:defRPr/>
            </a:lvl1pPr>
          </a:lstStyle>
          <a:p>
            <a:pPr>
              <a:defRPr/>
            </a:pPr>
            <a:endParaRPr lang="en-US"/>
          </a:p>
        </p:txBody>
      </p:sp>
      <p:sp>
        <p:nvSpPr>
          <p:cNvPr id="5" name="Slide Number Placeholder 3"/>
          <p:cNvSpPr>
            <a:spLocks noGrp="1"/>
          </p:cNvSpPr>
          <p:nvPr>
            <p:ph type="sldNum" sz="quarter" idx="12"/>
          </p:nvPr>
        </p:nvSpPr>
        <p:spPr/>
        <p:txBody>
          <a:bodyPr/>
          <a:lstStyle>
            <a:lvl1pPr>
              <a:defRPr/>
            </a:lvl1pPr>
          </a:lstStyle>
          <a:p>
            <a:pPr>
              <a:defRPr/>
            </a:pPr>
            <a:fld id="{DF7DBF5B-D03B-9046-9E71-7B459BD8E436}" type="slidenum">
              <a:rPr lang="en-US"/>
              <a:pPr>
                <a:defRPr/>
              </a:pPr>
              <a:t>‹#›</a:t>
            </a:fld>
            <a:endParaRPr lang="en-US"/>
          </a:p>
        </p:txBody>
      </p:sp>
    </p:spTree>
    <p:extLst>
      <p:ext uri="{BB962C8B-B14F-4D97-AF65-F5344CB8AC3E}">
        <p14:creationId xmlns:p14="http://schemas.microsoft.com/office/powerpoint/2010/main" val="39170248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5" name="Picture 9" descr="Overlay-ContentCaption.png"/>
          <p:cNvPicPr>
            <a:picLocks noChangeAspect="1"/>
          </p:cNvPicPr>
          <p:nvPr/>
        </p:nvPicPr>
        <p:blipFill>
          <a:blip r:embed="rId2"/>
          <a:srcRect/>
          <a:stretch>
            <a:fillRect/>
          </a:stretch>
        </p:blipFill>
        <p:spPr bwMode="auto">
          <a:xfrm>
            <a:off x="211667" y="187325"/>
            <a:ext cx="11768667" cy="6483350"/>
          </a:xfrm>
          <a:prstGeom prst="rect">
            <a:avLst/>
          </a:prstGeom>
          <a:noFill/>
          <a:ln w="9525">
            <a:noFill/>
            <a:miter lim="800000"/>
            <a:headEnd/>
            <a:tailEnd/>
          </a:ln>
        </p:spPr>
      </p:pic>
      <p:sp>
        <p:nvSpPr>
          <p:cNvPr id="2" name="Title 1"/>
          <p:cNvSpPr>
            <a:spLocks noGrp="1"/>
          </p:cNvSpPr>
          <p:nvPr>
            <p:ph type="title"/>
          </p:nvPr>
        </p:nvSpPr>
        <p:spPr>
          <a:xfrm>
            <a:off x="1039285" y="590550"/>
            <a:ext cx="4876800" cy="1162050"/>
          </a:xfrm>
        </p:spPr>
        <p:txBody>
          <a:bodyPr/>
          <a:lstStyle>
            <a:lvl1pPr algn="ctr">
              <a:defRPr sz="3600" b="0"/>
            </a:lvl1pPr>
          </a:lstStyle>
          <a:p>
            <a:r>
              <a:rPr lang="en-US"/>
              <a:t>Click to edit Master title style</a:t>
            </a:r>
            <a:endParaRPr/>
          </a:p>
        </p:txBody>
      </p:sp>
      <p:sp>
        <p:nvSpPr>
          <p:cNvPr id="3" name="Content Placeholder 2"/>
          <p:cNvSpPr>
            <a:spLocks noGrp="1"/>
          </p:cNvSpPr>
          <p:nvPr>
            <p:ph idx="1"/>
          </p:nvPr>
        </p:nvSpPr>
        <p:spPr>
          <a:xfrm>
            <a:off x="6257364" y="739589"/>
            <a:ext cx="4876800" cy="5308787"/>
          </a:xfrm>
        </p:spPr>
        <p:txBody>
          <a:bodyPr>
            <a:normAutofit/>
          </a:bodyPr>
          <a:lstStyle>
            <a:lvl1pPr>
              <a:defRPr sz="2000"/>
            </a:lvl1pPr>
            <a:lvl2pPr>
              <a:defRPr sz="18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1039285" y="1816100"/>
            <a:ext cx="4876800" cy="38227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Date Placeholder 4"/>
          <p:cNvSpPr>
            <a:spLocks noGrp="1"/>
          </p:cNvSpPr>
          <p:nvPr>
            <p:ph type="dt" sz="half" idx="10"/>
          </p:nvPr>
        </p:nvSpPr>
        <p:spPr/>
        <p:txBody>
          <a:bodyPr/>
          <a:lstStyle>
            <a:lvl1pPr>
              <a:defRPr/>
            </a:lvl1pPr>
          </a:lstStyle>
          <a:p>
            <a:pPr>
              <a:defRPr/>
            </a:pPr>
            <a:fld id="{8331E9AF-020A-C141-A5AB-F898F6886126}" type="datetime1">
              <a:rPr lang="en-US"/>
              <a:pPr>
                <a:defRPr/>
              </a:pPr>
              <a:t>4/3/18</a:t>
            </a:fld>
            <a:endParaRPr lang="en-US"/>
          </a:p>
        </p:txBody>
      </p:sp>
      <p:sp>
        <p:nvSpPr>
          <p:cNvPr id="7" name="Footer Placeholder 5"/>
          <p:cNvSpPr>
            <a:spLocks noGrp="1"/>
          </p:cNvSpPr>
          <p:nvPr>
            <p:ph type="ftr" sz="quarter" idx="11"/>
          </p:nvPr>
        </p:nvSpPr>
        <p:spPr/>
        <p:txBody>
          <a:bodyPr/>
          <a:lstStyle>
            <a:lvl1pPr>
              <a:defRPr/>
            </a:lvl1pPr>
          </a:lstStyle>
          <a:p>
            <a:pPr>
              <a:defRPr/>
            </a:pPr>
            <a:endParaRPr lang="en-US"/>
          </a:p>
        </p:txBody>
      </p:sp>
      <p:sp>
        <p:nvSpPr>
          <p:cNvPr id="8" name="Slide Number Placeholder 6"/>
          <p:cNvSpPr>
            <a:spLocks noGrp="1"/>
          </p:cNvSpPr>
          <p:nvPr>
            <p:ph type="sldNum" sz="quarter" idx="12"/>
          </p:nvPr>
        </p:nvSpPr>
        <p:spPr/>
        <p:txBody>
          <a:bodyPr/>
          <a:lstStyle>
            <a:lvl1pPr>
              <a:defRPr/>
            </a:lvl1pPr>
          </a:lstStyle>
          <a:p>
            <a:pPr>
              <a:defRPr/>
            </a:pPr>
            <a:fld id="{99A7352B-D6C1-CD49-9831-BF03A7864795}" type="slidenum">
              <a:rPr lang="en-US"/>
              <a:pPr>
                <a:defRPr/>
              </a:pPr>
              <a:t>‹#›</a:t>
            </a:fld>
            <a:endParaRPr lang="en-US"/>
          </a:p>
        </p:txBody>
      </p:sp>
    </p:spTree>
    <p:extLst>
      <p:ext uri="{BB962C8B-B14F-4D97-AF65-F5344CB8AC3E}">
        <p14:creationId xmlns:p14="http://schemas.microsoft.com/office/powerpoint/2010/main" val="6464126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5" name="Picture 9" descr="Overlay-PictureCaption.png"/>
          <p:cNvPicPr>
            <a:picLocks noChangeAspect="1"/>
          </p:cNvPicPr>
          <p:nvPr/>
        </p:nvPicPr>
        <p:blipFill>
          <a:blip r:embed="rId2"/>
          <a:srcRect/>
          <a:stretch>
            <a:fillRect/>
          </a:stretch>
        </p:blipFill>
        <p:spPr bwMode="auto">
          <a:xfrm>
            <a:off x="599018" y="187325"/>
            <a:ext cx="11381316" cy="6483350"/>
          </a:xfrm>
          <a:prstGeom prst="rect">
            <a:avLst/>
          </a:prstGeom>
          <a:noFill/>
          <a:ln w="9525">
            <a:noFill/>
            <a:miter lim="800000"/>
            <a:headEnd/>
            <a:tailEnd/>
          </a:ln>
        </p:spPr>
      </p:pic>
      <p:sp>
        <p:nvSpPr>
          <p:cNvPr id="2" name="Title 1"/>
          <p:cNvSpPr>
            <a:spLocks noGrp="1"/>
          </p:cNvSpPr>
          <p:nvPr>
            <p:ph type="title"/>
          </p:nvPr>
        </p:nvSpPr>
        <p:spPr>
          <a:xfrm>
            <a:off x="5181600" y="533400"/>
            <a:ext cx="5969000" cy="1252538"/>
          </a:xfrm>
        </p:spPr>
        <p:txBody>
          <a:bodyPr/>
          <a:lstStyle>
            <a:lvl1pPr algn="l">
              <a:defRPr sz="3600" b="0"/>
            </a:lvl1pPr>
          </a:lstStyle>
          <a:p>
            <a:r>
              <a:rPr lang="en-US"/>
              <a:t>Click to edit Master title style</a:t>
            </a:r>
            <a:endParaRPr/>
          </a:p>
        </p:txBody>
      </p:sp>
      <p:sp>
        <p:nvSpPr>
          <p:cNvPr id="4" name="Text Placeholder 3"/>
          <p:cNvSpPr>
            <a:spLocks noGrp="1"/>
          </p:cNvSpPr>
          <p:nvPr>
            <p:ph type="body" sz="half" idx="2"/>
          </p:nvPr>
        </p:nvSpPr>
        <p:spPr>
          <a:xfrm>
            <a:off x="5181499" y="1828800"/>
            <a:ext cx="5966052" cy="38100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Picture Placeholder 2"/>
          <p:cNvSpPr>
            <a:spLocks noGrp="1"/>
          </p:cNvSpPr>
          <p:nvPr>
            <p:ph type="pic" idx="1"/>
          </p:nvPr>
        </p:nvSpPr>
        <p:spPr>
          <a:xfrm flipH="1">
            <a:off x="251005" y="179292"/>
            <a:ext cx="4374783" cy="6483096"/>
          </a:xfrm>
          <a:prstGeom prst="round1Rect">
            <a:avLst>
              <a:gd name="adj" fmla="val 17325"/>
            </a:avLst>
          </a:prstGeom>
          <a:blipFill dpi="0" rotWithShape="0">
            <a:blip r:embed="rId3"/>
            <a:srcRect/>
            <a:stretch>
              <a:fillRect/>
            </a:stretch>
          </a:blipFill>
          <a:ln w="28575">
            <a:solidFill>
              <a:schemeClr val="bg1"/>
            </a:solidFill>
          </a:ln>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noProof="0"/>
          </a:p>
        </p:txBody>
      </p:sp>
      <p:sp>
        <p:nvSpPr>
          <p:cNvPr id="6" name="Date Placeholder 4"/>
          <p:cNvSpPr>
            <a:spLocks noGrp="1"/>
          </p:cNvSpPr>
          <p:nvPr>
            <p:ph type="dt" sz="half" idx="10"/>
          </p:nvPr>
        </p:nvSpPr>
        <p:spPr>
          <a:xfrm>
            <a:off x="5181600" y="6288089"/>
            <a:ext cx="2516717" cy="365125"/>
          </a:xfrm>
        </p:spPr>
        <p:txBody>
          <a:bodyPr/>
          <a:lstStyle>
            <a:lvl1pPr>
              <a:defRPr/>
            </a:lvl1pPr>
          </a:lstStyle>
          <a:p>
            <a:pPr>
              <a:defRPr/>
            </a:pPr>
            <a:fld id="{3DD58E1E-BD44-0644-8E93-962517B3CEDF}" type="datetime1">
              <a:rPr lang="en-US"/>
              <a:pPr>
                <a:defRPr/>
              </a:pPr>
              <a:t>4/3/18</a:t>
            </a:fld>
            <a:endParaRPr lang="en-US"/>
          </a:p>
        </p:txBody>
      </p:sp>
      <p:sp>
        <p:nvSpPr>
          <p:cNvPr id="7" name="Footer Placeholder 5"/>
          <p:cNvSpPr>
            <a:spLocks noGrp="1"/>
          </p:cNvSpPr>
          <p:nvPr>
            <p:ph type="ftr" sz="quarter" idx="11"/>
          </p:nvPr>
        </p:nvSpPr>
        <p:spPr>
          <a:xfrm>
            <a:off x="7823201" y="6288089"/>
            <a:ext cx="3568700" cy="365125"/>
          </a:xfrm>
        </p:spPr>
        <p:txBody>
          <a:bodyPr/>
          <a:lstStyle>
            <a:lvl1pPr>
              <a:defRPr/>
            </a:lvl1pPr>
          </a:lstStyle>
          <a:p>
            <a:pPr>
              <a:defRPr/>
            </a:pPr>
            <a:endParaRPr lang="en-US"/>
          </a:p>
        </p:txBody>
      </p:sp>
      <p:sp>
        <p:nvSpPr>
          <p:cNvPr id="8" name="Slide Number Placeholder 6"/>
          <p:cNvSpPr>
            <a:spLocks noGrp="1"/>
          </p:cNvSpPr>
          <p:nvPr>
            <p:ph type="sldNum" sz="quarter" idx="12"/>
          </p:nvPr>
        </p:nvSpPr>
        <p:spPr/>
        <p:txBody>
          <a:bodyPr/>
          <a:lstStyle>
            <a:lvl1pPr>
              <a:defRPr/>
            </a:lvl1pPr>
          </a:lstStyle>
          <a:p>
            <a:pPr>
              <a:defRPr/>
            </a:pPr>
            <a:fld id="{74AD0E09-9344-3E4E-907A-976AEC590315}" type="slidenum">
              <a:rPr lang="en-US"/>
              <a:pPr>
                <a:defRPr/>
              </a:pPr>
              <a:t>‹#›</a:t>
            </a:fld>
            <a:endParaRPr lang="en-US"/>
          </a:p>
        </p:txBody>
      </p:sp>
    </p:spTree>
    <p:extLst>
      <p:ext uri="{BB962C8B-B14F-4D97-AF65-F5344CB8AC3E}">
        <p14:creationId xmlns:p14="http://schemas.microsoft.com/office/powerpoint/2010/main" val="22951366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Picture with Caption, Alt.">
    <p:spTree>
      <p:nvGrpSpPr>
        <p:cNvPr id="1" name=""/>
        <p:cNvGrpSpPr/>
        <p:nvPr/>
      </p:nvGrpSpPr>
      <p:grpSpPr>
        <a:xfrm>
          <a:off x="0" y="0"/>
          <a:ext cx="0" cy="0"/>
          <a:chOff x="0" y="0"/>
          <a:chExt cx="0" cy="0"/>
        </a:xfrm>
      </p:grpSpPr>
      <p:pic>
        <p:nvPicPr>
          <p:cNvPr id="5" name="Picture 9" descr="Overlay-PictureCaption-Extras.png"/>
          <p:cNvPicPr>
            <a:picLocks noChangeAspect="1"/>
          </p:cNvPicPr>
          <p:nvPr/>
        </p:nvPicPr>
        <p:blipFill>
          <a:blip r:embed="rId2"/>
          <a:srcRect/>
          <a:stretch>
            <a:fillRect/>
          </a:stretch>
        </p:blipFill>
        <p:spPr bwMode="auto">
          <a:xfrm>
            <a:off x="211667" y="187325"/>
            <a:ext cx="11768667" cy="6483350"/>
          </a:xfrm>
          <a:prstGeom prst="rect">
            <a:avLst/>
          </a:prstGeom>
          <a:noFill/>
          <a:ln w="9525">
            <a:noFill/>
            <a:miter lim="800000"/>
            <a:headEnd/>
            <a:tailEnd/>
          </a:ln>
        </p:spPr>
      </p:pic>
      <p:sp>
        <p:nvSpPr>
          <p:cNvPr id="2" name="Title 1"/>
          <p:cNvSpPr>
            <a:spLocks noGrp="1"/>
          </p:cNvSpPr>
          <p:nvPr>
            <p:ph type="title"/>
          </p:nvPr>
        </p:nvSpPr>
        <p:spPr>
          <a:xfrm>
            <a:off x="6281271" y="533400"/>
            <a:ext cx="4876800" cy="1252538"/>
          </a:xfrm>
        </p:spPr>
        <p:txBody>
          <a:bodyPr/>
          <a:lstStyle>
            <a:lvl1pPr algn="l">
              <a:defRPr sz="3600" b="0"/>
            </a:lvl1pPr>
          </a:lstStyle>
          <a:p>
            <a:r>
              <a:rPr lang="en-US"/>
              <a:t>Click to edit Master title style</a:t>
            </a:r>
            <a:endParaRPr/>
          </a:p>
        </p:txBody>
      </p:sp>
      <p:sp>
        <p:nvSpPr>
          <p:cNvPr id="3" name="Picture Placeholder 2"/>
          <p:cNvSpPr>
            <a:spLocks noGrp="1"/>
          </p:cNvSpPr>
          <p:nvPr>
            <p:ph type="pic" idx="1"/>
          </p:nvPr>
        </p:nvSpPr>
        <p:spPr>
          <a:xfrm flipH="1">
            <a:off x="794871" y="1600200"/>
            <a:ext cx="4876800" cy="3657601"/>
          </a:xfrm>
          <a:prstGeom prst="ellipse">
            <a:avLst/>
          </a:prstGeom>
          <a:blipFill dpi="0" rotWithShape="0">
            <a:blip r:embed="rId3" cstate="print"/>
            <a:srcRect/>
            <a:stretch>
              <a:fillRect/>
            </a:stretch>
          </a:blipFill>
          <a:ln w="28575">
            <a:solidFill>
              <a:schemeClr val="bg1"/>
            </a:solidFill>
          </a:ln>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noProof="0"/>
          </a:p>
        </p:txBody>
      </p:sp>
      <p:sp>
        <p:nvSpPr>
          <p:cNvPr id="4" name="Text Placeholder 3"/>
          <p:cNvSpPr>
            <a:spLocks noGrp="1"/>
          </p:cNvSpPr>
          <p:nvPr>
            <p:ph type="body" sz="half" idx="2"/>
          </p:nvPr>
        </p:nvSpPr>
        <p:spPr>
          <a:xfrm>
            <a:off x="6280549" y="1828800"/>
            <a:ext cx="4876800" cy="38100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Date Placeholder 4"/>
          <p:cNvSpPr>
            <a:spLocks noGrp="1"/>
          </p:cNvSpPr>
          <p:nvPr>
            <p:ph type="dt" sz="half" idx="10"/>
          </p:nvPr>
        </p:nvSpPr>
        <p:spPr>
          <a:xfrm>
            <a:off x="508001" y="6288089"/>
            <a:ext cx="2487084" cy="365125"/>
          </a:xfrm>
        </p:spPr>
        <p:txBody>
          <a:bodyPr/>
          <a:lstStyle>
            <a:lvl1pPr>
              <a:defRPr/>
            </a:lvl1pPr>
          </a:lstStyle>
          <a:p>
            <a:pPr>
              <a:defRPr/>
            </a:pPr>
            <a:fld id="{515502DB-0ADD-764F-B121-4673DDE7D3AB}" type="datetime1">
              <a:rPr lang="en-US"/>
              <a:pPr>
                <a:defRPr/>
              </a:pPr>
              <a:t>4/3/18</a:t>
            </a:fld>
            <a:endParaRPr lang="en-US"/>
          </a:p>
        </p:txBody>
      </p:sp>
      <p:sp>
        <p:nvSpPr>
          <p:cNvPr id="7" name="Footer Placeholder 5"/>
          <p:cNvSpPr>
            <a:spLocks noGrp="1"/>
          </p:cNvSpPr>
          <p:nvPr>
            <p:ph type="ftr" sz="quarter" idx="11"/>
          </p:nvPr>
        </p:nvSpPr>
        <p:spPr>
          <a:xfrm>
            <a:off x="4434417" y="6288089"/>
            <a:ext cx="6957483" cy="365125"/>
          </a:xfrm>
        </p:spPr>
        <p:txBody>
          <a:bodyPr/>
          <a:lstStyle>
            <a:lvl1pPr>
              <a:defRPr/>
            </a:lvl1pPr>
          </a:lstStyle>
          <a:p>
            <a:pPr>
              <a:defRPr/>
            </a:pPr>
            <a:endParaRPr lang="en-US"/>
          </a:p>
        </p:txBody>
      </p:sp>
      <p:sp>
        <p:nvSpPr>
          <p:cNvPr id="8" name="Slide Number Placeholder 6"/>
          <p:cNvSpPr>
            <a:spLocks noGrp="1"/>
          </p:cNvSpPr>
          <p:nvPr>
            <p:ph type="sldNum" sz="quarter" idx="12"/>
          </p:nvPr>
        </p:nvSpPr>
        <p:spPr/>
        <p:txBody>
          <a:bodyPr/>
          <a:lstStyle>
            <a:lvl1pPr>
              <a:defRPr/>
            </a:lvl1pPr>
          </a:lstStyle>
          <a:p>
            <a:pPr>
              <a:defRPr/>
            </a:pPr>
            <a:fld id="{53B9A6FF-89D4-634C-BD0C-1881429EAB5C}" type="slidenum">
              <a:rPr lang="en-US"/>
              <a:pPr>
                <a:defRPr/>
              </a:pPr>
              <a:t>‹#›</a:t>
            </a:fld>
            <a:endParaRPr lang="en-US"/>
          </a:p>
        </p:txBody>
      </p:sp>
    </p:spTree>
    <p:extLst>
      <p:ext uri="{BB962C8B-B14F-4D97-AF65-F5344CB8AC3E}">
        <p14:creationId xmlns:p14="http://schemas.microsoft.com/office/powerpoint/2010/main" val="22809082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pic>
        <p:nvPicPr>
          <p:cNvPr id="5" name="Picture 9" descr="Overlay-PictureCaption-Extras.png"/>
          <p:cNvPicPr>
            <a:picLocks noChangeAspect="1"/>
          </p:cNvPicPr>
          <p:nvPr/>
        </p:nvPicPr>
        <p:blipFill>
          <a:blip r:embed="rId2"/>
          <a:srcRect/>
          <a:stretch>
            <a:fillRect/>
          </a:stretch>
        </p:blipFill>
        <p:spPr bwMode="auto">
          <a:xfrm>
            <a:off x="211667" y="187325"/>
            <a:ext cx="11768667" cy="6483350"/>
          </a:xfrm>
          <a:prstGeom prst="rect">
            <a:avLst/>
          </a:prstGeom>
          <a:noFill/>
          <a:ln w="9525">
            <a:noFill/>
            <a:miter lim="800000"/>
            <a:headEnd/>
            <a:tailEnd/>
          </a:ln>
        </p:spPr>
      </p:pic>
      <p:sp>
        <p:nvSpPr>
          <p:cNvPr id="2" name="Title 1"/>
          <p:cNvSpPr>
            <a:spLocks noGrp="1"/>
          </p:cNvSpPr>
          <p:nvPr>
            <p:ph type="title"/>
          </p:nvPr>
        </p:nvSpPr>
        <p:spPr>
          <a:xfrm>
            <a:off x="1077385" y="3778624"/>
            <a:ext cx="10080687" cy="1102658"/>
          </a:xfrm>
        </p:spPr>
        <p:txBody>
          <a:bodyPr/>
          <a:lstStyle>
            <a:lvl1pPr algn="l">
              <a:defRPr sz="3600" b="0"/>
            </a:lvl1pPr>
          </a:lstStyle>
          <a:p>
            <a:r>
              <a:rPr lang="en-US"/>
              <a:t>Click to edit Master title style</a:t>
            </a:r>
            <a:endParaRPr/>
          </a:p>
        </p:txBody>
      </p:sp>
      <p:sp>
        <p:nvSpPr>
          <p:cNvPr id="3" name="Picture Placeholder 2"/>
          <p:cNvSpPr>
            <a:spLocks noGrp="1"/>
          </p:cNvSpPr>
          <p:nvPr>
            <p:ph type="pic" idx="1"/>
          </p:nvPr>
        </p:nvSpPr>
        <p:spPr>
          <a:xfrm flipH="1">
            <a:off x="1162112" y="762000"/>
            <a:ext cx="9903635" cy="2989730"/>
          </a:xfrm>
          <a:prstGeom prst="roundRect">
            <a:avLst>
              <a:gd name="adj" fmla="val 7476"/>
            </a:avLst>
          </a:prstGeom>
          <a:blipFill dpi="0" rotWithShape="0">
            <a:blip r:embed="rId3"/>
            <a:srcRect/>
            <a:stretch>
              <a:fillRect/>
            </a:stretch>
          </a:blipFill>
          <a:ln w="28575">
            <a:solidFill>
              <a:schemeClr val="bg1"/>
            </a:solidFill>
          </a:ln>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noProof="0"/>
          </a:p>
        </p:txBody>
      </p:sp>
      <p:sp>
        <p:nvSpPr>
          <p:cNvPr id="4" name="Text Placeholder 3"/>
          <p:cNvSpPr>
            <a:spLocks noGrp="1"/>
          </p:cNvSpPr>
          <p:nvPr>
            <p:ph type="body" sz="half" idx="2"/>
          </p:nvPr>
        </p:nvSpPr>
        <p:spPr>
          <a:xfrm>
            <a:off x="1077380" y="4827494"/>
            <a:ext cx="10079969" cy="1220881"/>
          </a:xfrm>
        </p:spPr>
        <p:txBody>
          <a:bodyPr>
            <a:normAutofit/>
          </a:bodyPr>
          <a:lstStyle>
            <a:lvl1pPr marL="0" indent="0">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Date Placeholder 4"/>
          <p:cNvSpPr>
            <a:spLocks noGrp="1"/>
          </p:cNvSpPr>
          <p:nvPr>
            <p:ph type="dt" sz="half" idx="10"/>
          </p:nvPr>
        </p:nvSpPr>
        <p:spPr>
          <a:xfrm>
            <a:off x="508001" y="6288089"/>
            <a:ext cx="2487084" cy="365125"/>
          </a:xfrm>
        </p:spPr>
        <p:txBody>
          <a:bodyPr/>
          <a:lstStyle>
            <a:lvl1pPr>
              <a:defRPr/>
            </a:lvl1pPr>
          </a:lstStyle>
          <a:p>
            <a:pPr>
              <a:defRPr/>
            </a:pPr>
            <a:fld id="{5978FB04-10DA-A348-9B26-F7A3662C1538}" type="datetime1">
              <a:rPr lang="en-US"/>
              <a:pPr>
                <a:defRPr/>
              </a:pPr>
              <a:t>4/3/18</a:t>
            </a:fld>
            <a:endParaRPr lang="en-US"/>
          </a:p>
        </p:txBody>
      </p:sp>
      <p:sp>
        <p:nvSpPr>
          <p:cNvPr id="7" name="Footer Placeholder 5"/>
          <p:cNvSpPr>
            <a:spLocks noGrp="1"/>
          </p:cNvSpPr>
          <p:nvPr>
            <p:ph type="ftr" sz="quarter" idx="11"/>
          </p:nvPr>
        </p:nvSpPr>
        <p:spPr>
          <a:xfrm>
            <a:off x="4434417" y="6288089"/>
            <a:ext cx="6957483" cy="365125"/>
          </a:xfrm>
        </p:spPr>
        <p:txBody>
          <a:bodyPr/>
          <a:lstStyle>
            <a:lvl1pPr>
              <a:defRPr/>
            </a:lvl1pPr>
          </a:lstStyle>
          <a:p>
            <a:pPr>
              <a:defRPr/>
            </a:pPr>
            <a:endParaRPr lang="en-US"/>
          </a:p>
        </p:txBody>
      </p:sp>
      <p:sp>
        <p:nvSpPr>
          <p:cNvPr id="8" name="Slide Number Placeholder 6"/>
          <p:cNvSpPr>
            <a:spLocks noGrp="1"/>
          </p:cNvSpPr>
          <p:nvPr>
            <p:ph type="sldNum" sz="quarter" idx="12"/>
          </p:nvPr>
        </p:nvSpPr>
        <p:spPr/>
        <p:txBody>
          <a:bodyPr/>
          <a:lstStyle>
            <a:lvl1pPr>
              <a:defRPr/>
            </a:lvl1pPr>
          </a:lstStyle>
          <a:p>
            <a:pPr>
              <a:defRPr/>
            </a:pPr>
            <a:fld id="{52B47CBD-F3DC-7B45-A519-A8C79D262354}" type="slidenum">
              <a:rPr lang="en-US"/>
              <a:pPr>
                <a:defRPr/>
              </a:pPr>
              <a:t>‹#›</a:t>
            </a:fld>
            <a:endParaRPr lang="en-US"/>
          </a:p>
        </p:txBody>
      </p:sp>
    </p:spTree>
    <p:extLst>
      <p:ext uri="{BB962C8B-B14F-4D97-AF65-F5344CB8AC3E}">
        <p14:creationId xmlns:p14="http://schemas.microsoft.com/office/powerpoint/2010/main" val="10818161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4" name="Picture 9" descr="Overlay-ContentSlides.png"/>
          <p:cNvPicPr>
            <a:picLocks noChangeAspect="1"/>
          </p:cNvPicPr>
          <p:nvPr/>
        </p:nvPicPr>
        <p:blipFill>
          <a:blip r:embed="rId2"/>
          <a:srcRect/>
          <a:stretch>
            <a:fillRect/>
          </a:stretch>
        </p:blipFill>
        <p:spPr bwMode="auto">
          <a:xfrm>
            <a:off x="201085" y="187326"/>
            <a:ext cx="11770783" cy="6481763"/>
          </a:xfrm>
          <a:prstGeom prst="rect">
            <a:avLst/>
          </a:prstGeom>
          <a:noFill/>
          <a:ln w="9525">
            <a:noFill/>
            <a:miter lim="800000"/>
            <a:headEnd/>
            <a:tailEnd/>
          </a:ln>
        </p:spPr>
      </p:pic>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3"/>
          <p:cNvSpPr>
            <a:spLocks noGrp="1"/>
          </p:cNvSpPr>
          <p:nvPr>
            <p:ph type="dt" sz="half" idx="10"/>
          </p:nvPr>
        </p:nvSpPr>
        <p:spPr/>
        <p:txBody>
          <a:bodyPr/>
          <a:lstStyle>
            <a:lvl1pPr>
              <a:defRPr/>
            </a:lvl1pPr>
          </a:lstStyle>
          <a:p>
            <a:pPr>
              <a:defRPr/>
            </a:pPr>
            <a:fld id="{2B19FFF3-0952-2549-8017-C6E11C5B68EB}" type="datetime1">
              <a:rPr lang="en-US"/>
              <a:pPr>
                <a:defRPr/>
              </a:pPr>
              <a:t>4/3/18</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4A630A12-BC23-DD42-89EC-A28ADBB8D523}" type="slidenum">
              <a:rPr lang="en-US"/>
              <a:pPr>
                <a:defRPr/>
              </a:pPr>
              <a:t>‹#›</a:t>
            </a:fld>
            <a:endParaRPr lang="en-US"/>
          </a:p>
        </p:txBody>
      </p:sp>
    </p:spTree>
    <p:extLst>
      <p:ext uri="{BB962C8B-B14F-4D97-AF65-F5344CB8AC3E}">
        <p14:creationId xmlns:p14="http://schemas.microsoft.com/office/powerpoint/2010/main" val="10054469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4" name="Picture 9" descr="Overlay-ContentSlides.png"/>
          <p:cNvPicPr>
            <a:picLocks noChangeAspect="1"/>
          </p:cNvPicPr>
          <p:nvPr/>
        </p:nvPicPr>
        <p:blipFill>
          <a:blip r:embed="rId2"/>
          <a:srcRect/>
          <a:stretch>
            <a:fillRect/>
          </a:stretch>
        </p:blipFill>
        <p:spPr bwMode="auto">
          <a:xfrm>
            <a:off x="201085" y="187326"/>
            <a:ext cx="11770783" cy="6481763"/>
          </a:xfrm>
          <a:prstGeom prst="rect">
            <a:avLst/>
          </a:prstGeom>
          <a:noFill/>
          <a:ln w="9525">
            <a:noFill/>
            <a:miter lim="800000"/>
            <a:headEnd/>
            <a:tailEnd/>
          </a:ln>
        </p:spPr>
      </p:pic>
      <p:sp>
        <p:nvSpPr>
          <p:cNvPr id="2" name="Vertical Title 1"/>
          <p:cNvSpPr>
            <a:spLocks noGrp="1"/>
          </p:cNvSpPr>
          <p:nvPr>
            <p:ph type="title" orient="vert"/>
          </p:nvPr>
        </p:nvSpPr>
        <p:spPr>
          <a:xfrm>
            <a:off x="9771529" y="779463"/>
            <a:ext cx="1810871" cy="5268912"/>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039283" y="779465"/>
            <a:ext cx="8227484" cy="526891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3"/>
          <p:cNvSpPr>
            <a:spLocks noGrp="1"/>
          </p:cNvSpPr>
          <p:nvPr>
            <p:ph type="dt" sz="half" idx="10"/>
          </p:nvPr>
        </p:nvSpPr>
        <p:spPr/>
        <p:txBody>
          <a:bodyPr/>
          <a:lstStyle>
            <a:lvl1pPr>
              <a:defRPr/>
            </a:lvl1pPr>
          </a:lstStyle>
          <a:p>
            <a:pPr>
              <a:defRPr/>
            </a:pPr>
            <a:fld id="{EC9835C5-855F-3245-84DB-A30F9D313485}" type="datetime1">
              <a:rPr lang="en-US"/>
              <a:pPr>
                <a:defRPr/>
              </a:pPr>
              <a:t>4/3/18</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AD6ACCF3-044C-354C-8D74-11BC2453A577}" type="slidenum">
              <a:rPr lang="en-US"/>
              <a:pPr>
                <a:defRPr/>
              </a:pPr>
              <a:t>‹#›</a:t>
            </a:fld>
            <a:endParaRPr lang="en-US"/>
          </a:p>
        </p:txBody>
      </p:sp>
    </p:spTree>
    <p:extLst>
      <p:ext uri="{BB962C8B-B14F-4D97-AF65-F5344CB8AC3E}">
        <p14:creationId xmlns:p14="http://schemas.microsoft.com/office/powerpoint/2010/main" val="33269840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Round Diagonal Corner Rectangle 7"/>
          <p:cNvSpPr/>
          <p:nvPr/>
        </p:nvSpPr>
        <p:spPr>
          <a:xfrm>
            <a:off x="254000" y="190500"/>
            <a:ext cx="11686117" cy="6478588"/>
          </a:xfrm>
          <a:prstGeom prst="round2DiagRect">
            <a:avLst>
              <a:gd name="adj1" fmla="val 9416"/>
              <a:gd name="adj2" fmla="val 0"/>
            </a:avLst>
          </a:prstGeom>
          <a:gradFill>
            <a:gsLst>
              <a:gs pos="13000">
                <a:srgbClr val="B27A00"/>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sz="1800"/>
          </a:p>
        </p:txBody>
      </p:sp>
      <p:sp>
        <p:nvSpPr>
          <p:cNvPr id="1027" name="Title Placeholder 1"/>
          <p:cNvSpPr>
            <a:spLocks noGrp="1"/>
          </p:cNvSpPr>
          <p:nvPr>
            <p:ph type="title"/>
          </p:nvPr>
        </p:nvSpPr>
        <p:spPr bwMode="auto">
          <a:xfrm>
            <a:off x="1039285" y="381001"/>
            <a:ext cx="10111316" cy="104457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dirty="0"/>
              <a:t>Click to edit Master title style</a:t>
            </a:r>
          </a:p>
        </p:txBody>
      </p:sp>
      <p:sp>
        <p:nvSpPr>
          <p:cNvPr id="1028" name="Text Placeholder 2"/>
          <p:cNvSpPr>
            <a:spLocks noGrp="1"/>
          </p:cNvSpPr>
          <p:nvPr>
            <p:ph type="body" idx="1"/>
          </p:nvPr>
        </p:nvSpPr>
        <p:spPr bwMode="auto">
          <a:xfrm>
            <a:off x="1039285" y="1828801"/>
            <a:ext cx="10111316" cy="42084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508000" y="6288089"/>
            <a:ext cx="2516717"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bg2"/>
                </a:solidFill>
                <a:latin typeface="+mn-lt"/>
                <a:ea typeface="+mn-ea"/>
                <a:cs typeface="+mn-cs"/>
              </a:defRPr>
            </a:lvl1pPr>
          </a:lstStyle>
          <a:p>
            <a:pPr>
              <a:defRPr/>
            </a:pPr>
            <a:fld id="{5CCA2C2B-2B53-0B47-A031-335C2FA50272}" type="datetime1">
              <a:rPr lang="en-US"/>
              <a:pPr>
                <a:defRPr/>
              </a:pPr>
              <a:t>4/3/18</a:t>
            </a:fld>
            <a:endParaRPr lang="en-US"/>
          </a:p>
        </p:txBody>
      </p:sp>
      <p:sp>
        <p:nvSpPr>
          <p:cNvPr id="5" name="Footer Placeholder 4"/>
          <p:cNvSpPr>
            <a:spLocks noGrp="1"/>
          </p:cNvSpPr>
          <p:nvPr>
            <p:ph type="ftr" sz="quarter" idx="3"/>
          </p:nvPr>
        </p:nvSpPr>
        <p:spPr>
          <a:xfrm>
            <a:off x="4406900" y="6288089"/>
            <a:ext cx="6985000" cy="365125"/>
          </a:xfrm>
          <a:prstGeom prst="rect">
            <a:avLst/>
          </a:prstGeom>
        </p:spPr>
        <p:txBody>
          <a:bodyPr vert="horz" lIns="91440" tIns="45720" rIns="91440" bIns="45720" rtlCol="0" anchor="ctr"/>
          <a:lstStyle>
            <a:lvl1pPr algn="r" fontAlgn="auto">
              <a:spcBef>
                <a:spcPts val="0"/>
              </a:spcBef>
              <a:spcAft>
                <a:spcPts val="0"/>
              </a:spcAft>
              <a:defRPr sz="1200">
                <a:solidFill>
                  <a:schemeClr val="bg2"/>
                </a:solidFill>
                <a:latin typeface="+mn-lt"/>
                <a:ea typeface="+mn-ea"/>
                <a:cs typeface="+mn-cs"/>
              </a:defRPr>
            </a:lvl1pPr>
          </a:lstStyle>
          <a:p>
            <a:pPr>
              <a:defRPr/>
            </a:pPr>
            <a:endParaRPr lang="en-US"/>
          </a:p>
        </p:txBody>
      </p:sp>
      <p:sp>
        <p:nvSpPr>
          <p:cNvPr id="6" name="Slide Number Placeholder 5"/>
          <p:cNvSpPr>
            <a:spLocks noGrp="1"/>
          </p:cNvSpPr>
          <p:nvPr>
            <p:ph type="sldNum" sz="quarter" idx="4"/>
          </p:nvPr>
        </p:nvSpPr>
        <p:spPr>
          <a:xfrm>
            <a:off x="11205634" y="219076"/>
            <a:ext cx="658284"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2"/>
                </a:solidFill>
                <a:latin typeface="+mn-lt"/>
                <a:ea typeface="+mn-ea"/>
                <a:cs typeface="+mn-cs"/>
              </a:defRPr>
            </a:lvl1pPr>
          </a:lstStyle>
          <a:p>
            <a:pPr>
              <a:defRPr/>
            </a:pPr>
            <a:fld id="{448F72AA-8B8A-1B4D-8973-1512C587C4DF}" type="slidenum">
              <a:rPr lang="en-US"/>
              <a:pPr>
                <a:defRPr/>
              </a:pPr>
              <a:t>‹#›</a:t>
            </a:fld>
            <a:endParaRPr lang="en-US"/>
          </a:p>
        </p:txBody>
      </p:sp>
      <p:pic>
        <p:nvPicPr>
          <p:cNvPr id="2" name="Picture 1"/>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8699959" y="6060605"/>
            <a:ext cx="2691941" cy="585142"/>
          </a:xfrm>
          <a:prstGeom prst="rect">
            <a:avLst/>
          </a:prstGeom>
        </p:spPr>
      </p:pic>
    </p:spTree>
    <p:extLst>
      <p:ext uri="{BB962C8B-B14F-4D97-AF65-F5344CB8AC3E}">
        <p14:creationId xmlns:p14="http://schemas.microsoft.com/office/powerpoint/2010/main" val="858509061"/>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Lst>
  <p:txStyles>
    <p:titleStyle>
      <a:lvl1pPr algn="l" rtl="0" fontAlgn="base">
        <a:spcBef>
          <a:spcPct val="0"/>
        </a:spcBef>
        <a:spcAft>
          <a:spcPct val="0"/>
        </a:spcAft>
        <a:defRPr sz="3200" b="1" kern="1200">
          <a:solidFill>
            <a:srgbClr val="001D4D"/>
          </a:solidFill>
          <a:latin typeface="+mj-lt"/>
          <a:ea typeface="ＭＳ Ｐゴシック" pitchFamily="-111" charset="-128"/>
          <a:cs typeface="ＭＳ Ｐゴシック" pitchFamily="-111" charset="-128"/>
        </a:defRPr>
      </a:lvl1pPr>
      <a:lvl2pPr algn="l" rtl="0" fontAlgn="base">
        <a:spcBef>
          <a:spcPct val="0"/>
        </a:spcBef>
        <a:spcAft>
          <a:spcPct val="0"/>
        </a:spcAft>
        <a:defRPr sz="3800">
          <a:solidFill>
            <a:srgbClr val="001D4D"/>
          </a:solidFill>
          <a:latin typeface="Trebuchet MS" pitchFamily="-111" charset="0"/>
          <a:ea typeface="ＭＳ Ｐゴシック" pitchFamily="-111" charset="-128"/>
          <a:cs typeface="ＭＳ Ｐゴシック" pitchFamily="-111" charset="-128"/>
        </a:defRPr>
      </a:lvl2pPr>
      <a:lvl3pPr algn="l" rtl="0" fontAlgn="base">
        <a:spcBef>
          <a:spcPct val="0"/>
        </a:spcBef>
        <a:spcAft>
          <a:spcPct val="0"/>
        </a:spcAft>
        <a:defRPr sz="3800">
          <a:solidFill>
            <a:srgbClr val="001D4D"/>
          </a:solidFill>
          <a:latin typeface="Trebuchet MS" pitchFamily="-111" charset="0"/>
          <a:ea typeface="ＭＳ Ｐゴシック" pitchFamily="-111" charset="-128"/>
          <a:cs typeface="ＭＳ Ｐゴシック" pitchFamily="-111" charset="-128"/>
        </a:defRPr>
      </a:lvl3pPr>
      <a:lvl4pPr algn="l" rtl="0" fontAlgn="base">
        <a:spcBef>
          <a:spcPct val="0"/>
        </a:spcBef>
        <a:spcAft>
          <a:spcPct val="0"/>
        </a:spcAft>
        <a:defRPr sz="3800">
          <a:solidFill>
            <a:srgbClr val="001D4D"/>
          </a:solidFill>
          <a:latin typeface="Trebuchet MS" pitchFamily="-111" charset="0"/>
          <a:ea typeface="ＭＳ Ｐゴシック" pitchFamily="-111" charset="-128"/>
          <a:cs typeface="ＭＳ Ｐゴシック" pitchFamily="-111" charset="-128"/>
        </a:defRPr>
      </a:lvl4pPr>
      <a:lvl5pPr algn="l" rtl="0" fontAlgn="base">
        <a:spcBef>
          <a:spcPct val="0"/>
        </a:spcBef>
        <a:spcAft>
          <a:spcPct val="0"/>
        </a:spcAft>
        <a:defRPr sz="3800">
          <a:solidFill>
            <a:srgbClr val="001D4D"/>
          </a:solidFill>
          <a:latin typeface="Trebuchet MS" pitchFamily="-111" charset="0"/>
          <a:ea typeface="ＭＳ Ｐゴシック" pitchFamily="-111" charset="-128"/>
          <a:cs typeface="ＭＳ Ｐゴシック" pitchFamily="-111" charset="-128"/>
        </a:defRPr>
      </a:lvl5pPr>
      <a:lvl6pPr marL="457200" algn="l" rtl="0" fontAlgn="base">
        <a:spcBef>
          <a:spcPct val="0"/>
        </a:spcBef>
        <a:spcAft>
          <a:spcPct val="0"/>
        </a:spcAft>
        <a:defRPr sz="3800">
          <a:solidFill>
            <a:srgbClr val="001D4D"/>
          </a:solidFill>
          <a:latin typeface="Trebuchet MS" pitchFamily="-111" charset="0"/>
          <a:ea typeface="ＭＳ Ｐゴシック" pitchFamily="-111" charset="-128"/>
          <a:cs typeface="ＭＳ Ｐゴシック" pitchFamily="-111" charset="-128"/>
        </a:defRPr>
      </a:lvl6pPr>
      <a:lvl7pPr marL="914400" algn="l" rtl="0" fontAlgn="base">
        <a:spcBef>
          <a:spcPct val="0"/>
        </a:spcBef>
        <a:spcAft>
          <a:spcPct val="0"/>
        </a:spcAft>
        <a:defRPr sz="3800">
          <a:solidFill>
            <a:srgbClr val="001D4D"/>
          </a:solidFill>
          <a:latin typeface="Trebuchet MS" pitchFamily="-111" charset="0"/>
          <a:ea typeface="ＭＳ Ｐゴシック" pitchFamily="-111" charset="-128"/>
          <a:cs typeface="ＭＳ Ｐゴシック" pitchFamily="-111" charset="-128"/>
        </a:defRPr>
      </a:lvl7pPr>
      <a:lvl8pPr marL="1371600" algn="l" rtl="0" fontAlgn="base">
        <a:spcBef>
          <a:spcPct val="0"/>
        </a:spcBef>
        <a:spcAft>
          <a:spcPct val="0"/>
        </a:spcAft>
        <a:defRPr sz="3800">
          <a:solidFill>
            <a:srgbClr val="001D4D"/>
          </a:solidFill>
          <a:latin typeface="Trebuchet MS" pitchFamily="-111" charset="0"/>
          <a:ea typeface="ＭＳ Ｐゴシック" pitchFamily="-111" charset="-128"/>
          <a:cs typeface="ＭＳ Ｐゴシック" pitchFamily="-111" charset="-128"/>
        </a:defRPr>
      </a:lvl8pPr>
      <a:lvl9pPr marL="1828800" algn="l" rtl="0" fontAlgn="base">
        <a:spcBef>
          <a:spcPct val="0"/>
        </a:spcBef>
        <a:spcAft>
          <a:spcPct val="0"/>
        </a:spcAft>
        <a:defRPr sz="3800">
          <a:solidFill>
            <a:srgbClr val="001D4D"/>
          </a:solidFill>
          <a:latin typeface="Trebuchet MS" pitchFamily="-111" charset="0"/>
          <a:ea typeface="ＭＳ Ｐゴシック" pitchFamily="-111" charset="-128"/>
          <a:cs typeface="ＭＳ Ｐゴシック" pitchFamily="-111" charset="-128"/>
        </a:defRPr>
      </a:lvl9pPr>
    </p:titleStyle>
    <p:bodyStyle>
      <a:lvl1pPr marL="282575" indent="-282575" algn="l" rtl="0" fontAlgn="base">
        <a:spcBef>
          <a:spcPts val="2000"/>
        </a:spcBef>
        <a:spcAft>
          <a:spcPct val="0"/>
        </a:spcAft>
        <a:buFont typeface="Wingdings 2" pitchFamily="-111" charset="2"/>
        <a:buChar char=""/>
        <a:defRPr sz="2200" kern="1200">
          <a:solidFill>
            <a:srgbClr val="001D4D"/>
          </a:solidFill>
          <a:latin typeface="+mn-lt"/>
          <a:ea typeface="ＭＳ Ｐゴシック" pitchFamily="-111" charset="-128"/>
          <a:cs typeface="ＭＳ Ｐゴシック" pitchFamily="-111" charset="-128"/>
        </a:defRPr>
      </a:lvl1pPr>
      <a:lvl2pPr marL="577850" indent="-295275" algn="l" rtl="0" fontAlgn="base">
        <a:spcBef>
          <a:spcPts val="600"/>
        </a:spcBef>
        <a:spcAft>
          <a:spcPct val="0"/>
        </a:spcAft>
        <a:buFont typeface="Wingdings 2" pitchFamily="-111" charset="2"/>
        <a:buChar char=""/>
        <a:defRPr sz="2000" kern="1200">
          <a:solidFill>
            <a:srgbClr val="001D4D"/>
          </a:solidFill>
          <a:latin typeface="+mn-lt"/>
          <a:ea typeface="ＭＳ Ｐゴシック" pitchFamily="-111" charset="-128"/>
          <a:cs typeface="+mn-cs"/>
        </a:defRPr>
      </a:lvl2pPr>
      <a:lvl3pPr marL="860425" indent="-282575" algn="l" rtl="0" fontAlgn="base">
        <a:spcBef>
          <a:spcPts val="600"/>
        </a:spcBef>
        <a:spcAft>
          <a:spcPct val="0"/>
        </a:spcAft>
        <a:buFont typeface="Wingdings 2" pitchFamily="-111" charset="2"/>
        <a:buChar char=""/>
        <a:defRPr kern="1200">
          <a:solidFill>
            <a:srgbClr val="001D4D"/>
          </a:solidFill>
          <a:latin typeface="+mn-lt"/>
          <a:ea typeface="ＭＳ Ｐゴシック" pitchFamily="-111" charset="-128"/>
          <a:cs typeface="+mn-cs"/>
        </a:defRPr>
      </a:lvl3pPr>
      <a:lvl4pPr marL="1143000" indent="-282575" algn="l" rtl="0" fontAlgn="base">
        <a:spcBef>
          <a:spcPts val="600"/>
        </a:spcBef>
        <a:spcAft>
          <a:spcPct val="0"/>
        </a:spcAft>
        <a:buFont typeface="Wingdings 2" pitchFamily="-111" charset="2"/>
        <a:buChar char=""/>
        <a:defRPr kern="1200">
          <a:solidFill>
            <a:srgbClr val="001D4D"/>
          </a:solidFill>
          <a:latin typeface="+mn-lt"/>
          <a:ea typeface="ＭＳ Ｐゴシック" pitchFamily="-111" charset="-128"/>
          <a:cs typeface="+mn-cs"/>
        </a:defRPr>
      </a:lvl4pPr>
      <a:lvl5pPr marL="1425575" indent="-282575" algn="l" rtl="0" fontAlgn="base">
        <a:spcBef>
          <a:spcPts val="600"/>
        </a:spcBef>
        <a:spcAft>
          <a:spcPct val="0"/>
        </a:spcAft>
        <a:buFont typeface="Wingdings 2" pitchFamily="-111" charset="2"/>
        <a:buChar char=""/>
        <a:defRPr kern="1200">
          <a:solidFill>
            <a:srgbClr val="001D4D"/>
          </a:solidFill>
          <a:latin typeface="+mn-lt"/>
          <a:ea typeface="ＭＳ Ｐゴシック" pitchFamily="-111"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33601" y="1351128"/>
            <a:ext cx="9074149" cy="2611273"/>
          </a:xfrm>
        </p:spPr>
        <p:txBody>
          <a:bodyPr>
            <a:normAutofit fontScale="90000"/>
          </a:bodyPr>
          <a:lstStyle/>
          <a:p>
            <a:pPr algn="ctr"/>
            <a:r>
              <a:rPr lang="en-US" b="1" dirty="0"/>
              <a:t> </a:t>
            </a:r>
            <a:br>
              <a:rPr lang="en-US" dirty="0"/>
            </a:br>
            <a:r>
              <a:rPr lang="en-US" dirty="0"/>
              <a:t>The Cuban-American Transition: Demographic and Ideological Change in the Cuban-American Community</a:t>
            </a:r>
          </a:p>
        </p:txBody>
      </p:sp>
      <p:sp>
        <p:nvSpPr>
          <p:cNvPr id="3" name="Subtitle 2"/>
          <p:cNvSpPr>
            <a:spLocks noGrp="1"/>
          </p:cNvSpPr>
          <p:nvPr>
            <p:ph type="subTitle" idx="1"/>
          </p:nvPr>
        </p:nvSpPr>
        <p:spPr>
          <a:xfrm>
            <a:off x="2133602" y="5105400"/>
            <a:ext cx="9016999" cy="1752600"/>
          </a:xfrm>
        </p:spPr>
        <p:txBody>
          <a:bodyPr/>
          <a:lstStyle/>
          <a:p>
            <a:pPr algn="ctr"/>
            <a:r>
              <a:rPr lang="en-US" sz="2800" b="1" dirty="0">
                <a:solidFill>
                  <a:schemeClr val="tx2"/>
                </a:solidFill>
              </a:rPr>
              <a:t>Twenty Years of the FIU Cuba Poll</a:t>
            </a:r>
            <a:endParaRPr lang="en-US" sz="2800" dirty="0">
              <a:solidFill>
                <a:schemeClr val="tx2"/>
              </a:solidFill>
            </a:endParaRPr>
          </a:p>
          <a:p>
            <a:endParaRPr lang="en-US" dirty="0"/>
          </a:p>
        </p:txBody>
      </p:sp>
    </p:spTree>
    <p:extLst>
      <p:ext uri="{BB962C8B-B14F-4D97-AF65-F5344CB8AC3E}">
        <p14:creationId xmlns:p14="http://schemas.microsoft.com/office/powerpoint/2010/main" val="24151956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1325563"/>
          </a:xfrm>
        </p:spPr>
        <p:txBody>
          <a:bodyPr>
            <a:normAutofit/>
          </a:bodyPr>
          <a:lstStyle/>
          <a:p>
            <a:pPr algn="ctr"/>
            <a:r>
              <a:rPr lang="en-US" b="1" dirty="0"/>
              <a:t>Cuba Poll 1997-2016</a:t>
            </a:r>
            <a:br>
              <a:rPr lang="en-US" b="1" dirty="0"/>
            </a:br>
            <a:r>
              <a:rPr lang="en-US" b="1" dirty="0"/>
              <a:t>(N and Margin of Error)</a:t>
            </a:r>
          </a:p>
        </p:txBody>
      </p:sp>
      <p:graphicFrame>
        <p:nvGraphicFramePr>
          <p:cNvPr id="5" name="Chart 4"/>
          <p:cNvGraphicFramePr>
            <a:graphicFrameLocks/>
          </p:cNvGraphicFramePr>
          <p:nvPr>
            <p:extLst>
              <p:ext uri="{D42A27DB-BD31-4B8C-83A1-F6EECF244321}">
                <p14:modId xmlns:p14="http://schemas.microsoft.com/office/powerpoint/2010/main" val="3995675563"/>
              </p:ext>
            </p:extLst>
          </p:nvPr>
        </p:nvGraphicFramePr>
        <p:xfrm>
          <a:off x="279400" y="1447800"/>
          <a:ext cx="11633200" cy="45974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0899837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Unrestricted Travel for All Americans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074948922"/>
              </p:ext>
            </p:extLst>
          </p:nvPr>
        </p:nvGraphicFramePr>
        <p:xfrm>
          <a:off x="1039814" y="1816100"/>
          <a:ext cx="10110787" cy="420846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199913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Continue Embargo</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874206049"/>
              </p:ext>
            </p:extLst>
          </p:nvPr>
        </p:nvGraphicFramePr>
        <p:xfrm>
          <a:off x="278343" y="1828800"/>
          <a:ext cx="11633199" cy="420846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8748496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53041" y="177801"/>
            <a:ext cx="10111316" cy="1044575"/>
          </a:xfrm>
        </p:spPr>
        <p:txBody>
          <a:bodyPr/>
          <a:lstStyle/>
          <a:p>
            <a:pPr algn="ctr"/>
            <a:r>
              <a:rPr lang="en-US" dirty="0"/>
              <a:t>Sale of Food</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644949080"/>
              </p:ext>
            </p:extLst>
          </p:nvPr>
        </p:nvGraphicFramePr>
        <p:xfrm>
          <a:off x="279400" y="1425576"/>
          <a:ext cx="11658599" cy="46116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3213334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5418" y="696912"/>
            <a:ext cx="10111316" cy="1044575"/>
          </a:xfrm>
        </p:spPr>
        <p:txBody>
          <a:bodyPr/>
          <a:lstStyle/>
          <a:p>
            <a:pPr algn="ctr"/>
            <a:r>
              <a:rPr lang="en-US" dirty="0"/>
              <a:t>Favor Selling Food and Medicine</a:t>
            </a:r>
            <a:br>
              <a:rPr lang="en-US" dirty="0"/>
            </a:br>
            <a:r>
              <a:rPr lang="en-US" dirty="0"/>
              <a:t>(by Poll Year)</a:t>
            </a:r>
            <a:br>
              <a:rPr lang="en-US" dirty="0"/>
            </a:b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648646000"/>
              </p:ext>
            </p:extLst>
          </p:nvPr>
        </p:nvGraphicFramePr>
        <p:xfrm>
          <a:off x="745067" y="1219200"/>
          <a:ext cx="11091333" cy="531706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712560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39813" y="393701"/>
            <a:ext cx="10111316" cy="1044575"/>
          </a:xfrm>
        </p:spPr>
        <p:txBody>
          <a:bodyPr/>
          <a:lstStyle/>
          <a:p>
            <a:pPr algn="ctr"/>
            <a:r>
              <a:rPr lang="en-US" dirty="0"/>
              <a:t>The Issue of Travel to Cuba</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836478141"/>
              </p:ext>
            </p:extLst>
          </p:nvPr>
        </p:nvGraphicFramePr>
        <p:xfrm>
          <a:off x="1039813" y="1828800"/>
          <a:ext cx="10110787" cy="420846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5096902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Embargo and Diplomatic Relations</a:t>
            </a:r>
            <a:br>
              <a:rPr lang="en-US" dirty="0"/>
            </a:br>
            <a:r>
              <a:rPr lang="en-US" dirty="0"/>
              <a:t>(by Poll Year)</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81385214"/>
              </p:ext>
            </p:extLst>
          </p:nvPr>
        </p:nvGraphicFramePr>
        <p:xfrm>
          <a:off x="546100" y="1625600"/>
          <a:ext cx="11023599" cy="441166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0312359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On Political Lag</a:t>
            </a:r>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1876844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Party Registration</a:t>
            </a:r>
            <a:br>
              <a:rPr lang="en-US" dirty="0"/>
            </a:br>
            <a:r>
              <a:rPr lang="en-US" dirty="0"/>
              <a:t>(By Poll Year)</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698950329"/>
              </p:ext>
            </p:extLst>
          </p:nvPr>
        </p:nvGraphicFramePr>
        <p:xfrm>
          <a:off x="1039813" y="1828800"/>
          <a:ext cx="10110787" cy="420846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393525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Citizens</a:t>
            </a:r>
            <a:br>
              <a:rPr lang="en-US" dirty="0"/>
            </a:br>
            <a:r>
              <a:rPr lang="en-US" dirty="0"/>
              <a:t>(Eligible by Years of Arrival: 2016 Cuba Poll)</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214964210"/>
              </p:ext>
            </p:extLst>
          </p:nvPr>
        </p:nvGraphicFramePr>
        <p:xfrm>
          <a:off x="444500" y="1663700"/>
          <a:ext cx="11328400" cy="437356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2069520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Citizens Registered to Vote</a:t>
            </a:r>
            <a:br>
              <a:rPr lang="en-US" dirty="0"/>
            </a:br>
            <a:r>
              <a:rPr lang="en-US" dirty="0"/>
              <a:t>(By Period of Arrival: 2016 Cuba Poll)</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1287517"/>
              </p:ext>
            </p:extLst>
          </p:nvPr>
        </p:nvGraphicFramePr>
        <p:xfrm>
          <a:off x="1039814" y="1828800"/>
          <a:ext cx="10669586" cy="420846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6866195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799" y="241301"/>
            <a:ext cx="10111316" cy="1044575"/>
          </a:xfrm>
        </p:spPr>
        <p:txBody>
          <a:bodyPr/>
          <a:lstStyle/>
          <a:p>
            <a:pPr algn="ctr"/>
            <a:r>
              <a:rPr lang="en-US" dirty="0"/>
              <a:t>Political Party Registration</a:t>
            </a:r>
            <a:br>
              <a:rPr lang="en-US" dirty="0"/>
            </a:br>
            <a:r>
              <a:rPr lang="en-US" dirty="0"/>
              <a:t>(By Time of Departure: 2016 Cuba Poll)</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262665205"/>
              </p:ext>
            </p:extLst>
          </p:nvPr>
        </p:nvGraphicFramePr>
        <p:xfrm>
          <a:off x="1039814" y="1828800"/>
          <a:ext cx="10110787" cy="420846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0139417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2100" y="2591361"/>
            <a:ext cx="11620499" cy="1362075"/>
          </a:xfrm>
        </p:spPr>
        <p:txBody>
          <a:bodyPr/>
          <a:lstStyle/>
          <a:p>
            <a:r>
              <a:rPr lang="en-US" dirty="0"/>
              <a:t>The 2016 Vote: Does Trump owe Cubans the Florida Win?</a:t>
            </a:r>
          </a:p>
        </p:txBody>
      </p:sp>
      <p:sp>
        <p:nvSpPr>
          <p:cNvPr id="3" name="Text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585324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317500" y="1536701"/>
            <a:ext cx="10833101" cy="4914899"/>
          </a:xfrm>
        </p:spPr>
        <p:txBody>
          <a:bodyPr/>
          <a:lstStyle/>
          <a:p>
            <a:r>
              <a:rPr lang="en-US" sz="2400" dirty="0"/>
              <a:t>Cuban-American voters accounted for approximately six percent (564,938) of the 9,415,638 Florida voters who cast a ballot for President. </a:t>
            </a:r>
            <a:r>
              <a:rPr lang="en-US" sz="1400" dirty="0"/>
              <a:t>(Source: CNN, Florida Division of Elections. Retrieved: 11/13/16 at 3:47 PM.  http://enight.elections.myflorida.com/FederalOffices/Presidential/)</a:t>
            </a:r>
          </a:p>
        </p:txBody>
      </p:sp>
      <p:graphicFrame>
        <p:nvGraphicFramePr>
          <p:cNvPr id="4" name="Chart 3"/>
          <p:cNvGraphicFramePr>
            <a:graphicFrameLocks/>
          </p:cNvGraphicFramePr>
          <p:nvPr>
            <p:extLst>
              <p:ext uri="{D42A27DB-BD31-4B8C-83A1-F6EECF244321}">
                <p14:modId xmlns:p14="http://schemas.microsoft.com/office/powerpoint/2010/main" val="933321573"/>
              </p:ext>
            </p:extLst>
          </p:nvPr>
        </p:nvGraphicFramePr>
        <p:xfrm>
          <a:off x="876300" y="2711450"/>
          <a:ext cx="7620000" cy="398145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134122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64685" y="609601"/>
            <a:ext cx="10111316" cy="4208463"/>
          </a:xfrm>
        </p:spPr>
        <p:txBody>
          <a:bodyPr/>
          <a:lstStyle/>
          <a:p>
            <a:r>
              <a:rPr lang="en-US" sz="2400" dirty="0"/>
              <a:t>Trump won the state by approximately 113,000 votes.</a:t>
            </a:r>
          </a:p>
          <a:p>
            <a:r>
              <a:rPr lang="en-US" sz="2400" dirty="0"/>
              <a:t>Clinton won little under 50% of the Cuban-American vote (Pew Research Center). Let’s call it 44% to be conservative. </a:t>
            </a:r>
            <a:r>
              <a:rPr lang="en-US" sz="2400"/>
              <a:t>(248,572)</a:t>
            </a:r>
            <a:endParaRPr lang="en-US" sz="2400" dirty="0"/>
          </a:p>
          <a:p>
            <a:r>
              <a:rPr lang="en-US" sz="2400" dirty="0"/>
              <a:t>Even if Clinton had improved her performance by 10 percentage points among Cuban-Americans, (and received 54% of their vote) this would have gained her only an additional 62,143 votes. Well short of her deficit.</a:t>
            </a:r>
          </a:p>
          <a:p>
            <a:r>
              <a:rPr lang="en-US" sz="2400" dirty="0"/>
              <a:t>Gary Johnson received 207,043. Might as well give him the credit.</a:t>
            </a:r>
          </a:p>
          <a:p>
            <a:r>
              <a:rPr lang="en-US" sz="2400" dirty="0"/>
              <a:t>As </a:t>
            </a:r>
            <a:r>
              <a:rPr lang="en-US" sz="2400" i="1" dirty="0"/>
              <a:t>FiveThirtyEight </a:t>
            </a:r>
            <a:r>
              <a:rPr lang="en-US" sz="2400" dirty="0"/>
              <a:t>pointed out, “Cuban-Americans would have needed to vote for Hillary Clinton by an impossibly wide margin to swing the election her way, and Trump would have won the state if they hadn’t voted at all.”</a:t>
            </a:r>
          </a:p>
          <a:p>
            <a:endParaRPr lang="en-US" sz="2400" dirty="0"/>
          </a:p>
        </p:txBody>
      </p:sp>
    </p:spTree>
    <p:extLst>
      <p:ext uri="{BB962C8B-B14F-4D97-AF65-F5344CB8AC3E}">
        <p14:creationId xmlns:p14="http://schemas.microsoft.com/office/powerpoint/2010/main" val="16443847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27893" y="522288"/>
            <a:ext cx="10361613" cy="1141413"/>
          </a:xfrm>
        </p:spPr>
        <p:txBody>
          <a:bodyPr/>
          <a:lstStyle/>
          <a:p>
            <a:r>
              <a:rPr lang="es-US" b="1" dirty="0"/>
              <a:t>Hillary Clinton </a:t>
            </a:r>
            <a:r>
              <a:rPr lang="es-US" b="1" dirty="0" err="1"/>
              <a:t>improved</a:t>
            </a:r>
            <a:r>
              <a:rPr lang="es-US" b="1" dirty="0"/>
              <a:t> </a:t>
            </a:r>
            <a:r>
              <a:rPr lang="es-US" b="1" dirty="0" err="1"/>
              <a:t>on</a:t>
            </a:r>
            <a:r>
              <a:rPr lang="es-US" b="1" dirty="0"/>
              <a:t> </a:t>
            </a:r>
            <a:r>
              <a:rPr lang="es-US" dirty="0" err="1"/>
              <a:t>Obama’s</a:t>
            </a:r>
            <a:r>
              <a:rPr lang="es-US" dirty="0"/>
              <a:t> </a:t>
            </a:r>
            <a:r>
              <a:rPr lang="es-US" dirty="0" err="1"/>
              <a:t>numbers</a:t>
            </a:r>
            <a:r>
              <a:rPr lang="es-US" dirty="0"/>
              <a:t> in Cuban </a:t>
            </a:r>
            <a:r>
              <a:rPr lang="es-US" dirty="0" err="1"/>
              <a:t>precincts</a:t>
            </a:r>
            <a:r>
              <a:rPr lang="es-US" b="1" dirty="0"/>
              <a:t> “Cubanos” </a:t>
            </a:r>
            <a:br>
              <a:rPr lang="es-US" b="1" dirty="0"/>
            </a:br>
            <a:r>
              <a:rPr lang="es-US" b="1" dirty="0"/>
              <a:t>(</a:t>
            </a:r>
            <a:r>
              <a:rPr lang="es-US" b="1" dirty="0" err="1"/>
              <a:t>Trump</a:t>
            </a:r>
            <a:r>
              <a:rPr lang="es-US" b="1" dirty="0"/>
              <a:t> won </a:t>
            </a:r>
            <a:r>
              <a:rPr lang="es-US" b="1" dirty="0" err="1"/>
              <a:t>these</a:t>
            </a:r>
            <a:r>
              <a:rPr lang="es-US" b="1" dirty="0"/>
              <a:t> </a:t>
            </a:r>
            <a:r>
              <a:rPr lang="es-US" b="1" dirty="0" err="1"/>
              <a:t>areas</a:t>
            </a:r>
            <a:r>
              <a:rPr lang="es-US" b="1" dirty="0"/>
              <a:t> 50% a 48%)</a:t>
            </a:r>
            <a:endParaRPr lang="en-US" dirty="0"/>
          </a:p>
        </p:txBody>
      </p:sp>
      <p:sp>
        <p:nvSpPr>
          <p:cNvPr id="3" name="Slide Number Placeholder 2"/>
          <p:cNvSpPr>
            <a:spLocks noGrp="1"/>
          </p:cNvSpPr>
          <p:nvPr>
            <p:ph type="sldNum" idx="10"/>
          </p:nvPr>
        </p:nvSpPr>
        <p:spPr/>
        <p:txBody>
          <a:bodyPr/>
          <a:lstStyle/>
          <a:p>
            <a:fld id="{8822D309-0793-4AC4-915D-C4617D557D8D}" type="slidenum">
              <a:rPr lang="en-US" altLang="en-US" smtClean="0"/>
              <a:pPr/>
              <a:t>17</a:t>
            </a:fld>
            <a:endParaRPr lang="en-US" altLang="en-US"/>
          </a:p>
        </p:txBody>
      </p:sp>
      <p:graphicFrame>
        <p:nvGraphicFramePr>
          <p:cNvPr id="4" name="Chart 3"/>
          <p:cNvGraphicFramePr>
            <a:graphicFrameLocks/>
          </p:cNvGraphicFramePr>
          <p:nvPr>
            <p:extLst>
              <p:ext uri="{D42A27DB-BD31-4B8C-83A1-F6EECF244321}">
                <p14:modId xmlns:p14="http://schemas.microsoft.com/office/powerpoint/2010/main" val="3694376479"/>
              </p:ext>
            </p:extLst>
          </p:nvPr>
        </p:nvGraphicFramePr>
        <p:xfrm>
          <a:off x="266700" y="1663701"/>
          <a:ext cx="11684000" cy="51943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967576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A Referendum on Obama Policies?</a:t>
            </a:r>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3890298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6541" y="261068"/>
            <a:ext cx="12075459" cy="1325563"/>
          </a:xfrm>
        </p:spPr>
        <p:txBody>
          <a:bodyPr>
            <a:normAutofit fontScale="90000"/>
          </a:bodyPr>
          <a:lstStyle/>
          <a:p>
            <a:pPr algn="ctr"/>
            <a:r>
              <a:rPr lang="en-US" b="1" dirty="0">
                <a:cs typeface="Times New Roman" panose="02020603050405020304" pitchFamily="18" charset="0"/>
              </a:rPr>
              <a:t>Support for new policies initiated by U.S. government</a:t>
            </a:r>
            <a:br>
              <a:rPr lang="en-US" b="1" dirty="0">
                <a:cs typeface="Times New Roman" panose="02020603050405020304" pitchFamily="18" charset="0"/>
              </a:rPr>
            </a:br>
            <a:r>
              <a:rPr lang="en-US" dirty="0">
                <a:cs typeface="Times New Roman" panose="02020603050405020304" pitchFamily="18" charset="0"/>
              </a:rPr>
              <a:t>(2016 Cuba Polls)</a:t>
            </a:r>
            <a:br>
              <a:rPr lang="en-US" b="1" dirty="0">
                <a:cs typeface="Times New Roman" panose="02020603050405020304" pitchFamily="18" charset="0"/>
              </a:rPr>
            </a:b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2175880460"/>
              </p:ext>
            </p:extLst>
          </p:nvPr>
        </p:nvGraphicFramePr>
        <p:xfrm>
          <a:off x="7179450" y="2389334"/>
          <a:ext cx="3232339" cy="2162940"/>
        </p:xfrm>
        <a:graphic>
          <a:graphicData uri="http://schemas.openxmlformats.org/drawingml/2006/table">
            <a:tbl>
              <a:tblPr firstRow="1" firstCol="1" bandRow="1"/>
              <a:tblGrid>
                <a:gridCol w="1576445">
                  <a:extLst>
                    <a:ext uri="{9D8B030D-6E8A-4147-A177-3AD203B41FA5}">
                      <a16:colId xmlns:a16="http://schemas.microsoft.com/office/drawing/2014/main" val="20000"/>
                    </a:ext>
                  </a:extLst>
                </a:gridCol>
                <a:gridCol w="827947">
                  <a:extLst>
                    <a:ext uri="{9D8B030D-6E8A-4147-A177-3AD203B41FA5}">
                      <a16:colId xmlns:a16="http://schemas.microsoft.com/office/drawing/2014/main" val="20001"/>
                    </a:ext>
                  </a:extLst>
                </a:gridCol>
                <a:gridCol w="827947">
                  <a:extLst>
                    <a:ext uri="{9D8B030D-6E8A-4147-A177-3AD203B41FA5}">
                      <a16:colId xmlns:a16="http://schemas.microsoft.com/office/drawing/2014/main" val="20002"/>
                    </a:ext>
                  </a:extLst>
                </a:gridCol>
              </a:tblGrid>
              <a:tr h="0">
                <a:tc>
                  <a:txBody>
                    <a:bodyPr/>
                    <a:lstStyle/>
                    <a:p>
                      <a:pPr marL="0" marR="0" algn="l">
                        <a:lnSpc>
                          <a:spcPct val="200000"/>
                        </a:lnSpc>
                        <a:spcBef>
                          <a:spcPts val="0"/>
                        </a:spcBef>
                        <a:spcAft>
                          <a:spcPts val="1000"/>
                        </a:spcAft>
                      </a:pPr>
                      <a:r>
                        <a:rPr lang="en-US" sz="1400" b="1" dirty="0">
                          <a:effectLst/>
                          <a:latin typeface="Arial" panose="020B0604020202020204" pitchFamily="34" charset="0"/>
                          <a:ea typeface="Calibri" panose="020F0502020204030204" pitchFamily="34" charset="0"/>
                          <a:cs typeface="Arial" panose="020B0604020202020204" pitchFamily="34" charset="0"/>
                        </a:rPr>
                        <a:t>Strongly Favor</a:t>
                      </a:r>
                      <a:endParaRPr lang="en-US"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60000"/>
                        <a:lumOff val="40000"/>
                      </a:schemeClr>
                    </a:solidFill>
                  </a:tcPr>
                </a:tc>
                <a:tc>
                  <a:txBody>
                    <a:bodyPr/>
                    <a:lstStyle/>
                    <a:p>
                      <a:pPr marL="0" marR="0" algn="l">
                        <a:lnSpc>
                          <a:spcPct val="200000"/>
                        </a:lnSpc>
                        <a:spcBef>
                          <a:spcPts val="0"/>
                        </a:spcBef>
                        <a:spcAft>
                          <a:spcPts val="1000"/>
                        </a:spcAft>
                      </a:pPr>
                      <a:r>
                        <a:rPr lang="en-US" sz="1400" b="1" dirty="0">
                          <a:effectLst/>
                          <a:latin typeface="Arial" panose="020B0604020202020204" pitchFamily="34" charset="0"/>
                          <a:ea typeface="Calibri" panose="020F0502020204030204" pitchFamily="34" charset="0"/>
                          <a:cs typeface="Arial" panose="020B0604020202020204" pitchFamily="34" charset="0"/>
                        </a:rPr>
                        <a:t>44.0%</a:t>
                      </a:r>
                      <a:endParaRPr lang="en-US"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60000"/>
                        <a:lumOff val="40000"/>
                      </a:schemeClr>
                    </a:solidFill>
                  </a:tcPr>
                </a:tc>
                <a:tc>
                  <a:txBody>
                    <a:bodyPr/>
                    <a:lstStyle/>
                    <a:p>
                      <a:pPr marL="0" marR="0" algn="l">
                        <a:lnSpc>
                          <a:spcPct val="200000"/>
                        </a:lnSpc>
                        <a:spcBef>
                          <a:spcPts val="0"/>
                        </a:spcBef>
                        <a:spcAft>
                          <a:spcPts val="1000"/>
                        </a:spcAft>
                      </a:pPr>
                      <a:r>
                        <a:rPr lang="en-US" sz="1400" b="1">
                          <a:effectLst/>
                          <a:latin typeface="Arial" panose="020B0604020202020204" pitchFamily="34" charset="0"/>
                          <a:ea typeface="Calibri" panose="020F0502020204030204" pitchFamily="34" charset="0"/>
                          <a:cs typeface="Arial" panose="020B0604020202020204" pitchFamily="34" charset="0"/>
                        </a:rPr>
                        <a:t>38.2%</a:t>
                      </a:r>
                      <a:endParaRPr lang="en-US"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10000"/>
                  </a:ext>
                </a:extLst>
              </a:tr>
              <a:tr h="0">
                <a:tc>
                  <a:txBody>
                    <a:bodyPr/>
                    <a:lstStyle/>
                    <a:p>
                      <a:pPr marL="0" marR="0" algn="l">
                        <a:lnSpc>
                          <a:spcPct val="200000"/>
                        </a:lnSpc>
                        <a:spcBef>
                          <a:spcPts val="0"/>
                        </a:spcBef>
                        <a:spcAft>
                          <a:spcPts val="1000"/>
                        </a:spcAft>
                      </a:pPr>
                      <a:r>
                        <a:rPr lang="en-US" sz="1400" b="1" dirty="0">
                          <a:effectLst/>
                          <a:latin typeface="Arial" panose="020B0604020202020204" pitchFamily="34" charset="0"/>
                          <a:ea typeface="Calibri" panose="020F0502020204030204" pitchFamily="34" charset="0"/>
                          <a:cs typeface="Arial" panose="020B0604020202020204" pitchFamily="34" charset="0"/>
                        </a:rPr>
                        <a:t>Mostly Favor</a:t>
                      </a:r>
                      <a:endParaRPr lang="en-US"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60000"/>
                        <a:lumOff val="40000"/>
                      </a:schemeClr>
                    </a:solidFill>
                  </a:tcPr>
                </a:tc>
                <a:tc>
                  <a:txBody>
                    <a:bodyPr/>
                    <a:lstStyle/>
                    <a:p>
                      <a:pPr marL="0" marR="0" algn="l">
                        <a:lnSpc>
                          <a:spcPct val="200000"/>
                        </a:lnSpc>
                        <a:spcBef>
                          <a:spcPts val="0"/>
                        </a:spcBef>
                        <a:spcAft>
                          <a:spcPts val="1000"/>
                        </a:spcAft>
                      </a:pPr>
                      <a:r>
                        <a:rPr lang="en-US" sz="1400" b="1">
                          <a:effectLst/>
                          <a:latin typeface="Arial" panose="020B0604020202020204" pitchFamily="34" charset="0"/>
                          <a:ea typeface="Calibri" panose="020F0502020204030204" pitchFamily="34" charset="0"/>
                          <a:cs typeface="Arial" panose="020B0604020202020204" pitchFamily="34" charset="0"/>
                        </a:rPr>
                        <a:t>20.3%</a:t>
                      </a:r>
                      <a:endParaRPr lang="en-US"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60000"/>
                        <a:lumOff val="40000"/>
                      </a:schemeClr>
                    </a:solidFill>
                  </a:tcPr>
                </a:tc>
                <a:tc>
                  <a:txBody>
                    <a:bodyPr/>
                    <a:lstStyle/>
                    <a:p>
                      <a:pPr marL="0" marR="0" algn="l">
                        <a:lnSpc>
                          <a:spcPct val="200000"/>
                        </a:lnSpc>
                        <a:spcBef>
                          <a:spcPts val="0"/>
                        </a:spcBef>
                        <a:spcAft>
                          <a:spcPts val="1000"/>
                        </a:spcAft>
                      </a:pPr>
                      <a:r>
                        <a:rPr lang="en-US" sz="1400" b="1">
                          <a:effectLst/>
                          <a:latin typeface="Arial" panose="020B0604020202020204" pitchFamily="34" charset="0"/>
                          <a:ea typeface="Calibri" panose="020F0502020204030204" pitchFamily="34" charset="0"/>
                          <a:cs typeface="Arial" panose="020B0604020202020204" pitchFamily="34" charset="0"/>
                        </a:rPr>
                        <a:t>17.6%</a:t>
                      </a:r>
                      <a:endParaRPr lang="en-US"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10001"/>
                  </a:ext>
                </a:extLst>
              </a:tr>
              <a:tr h="0">
                <a:tc>
                  <a:txBody>
                    <a:bodyPr/>
                    <a:lstStyle/>
                    <a:p>
                      <a:pPr marL="0" marR="0" algn="l">
                        <a:lnSpc>
                          <a:spcPct val="200000"/>
                        </a:lnSpc>
                        <a:spcBef>
                          <a:spcPts val="0"/>
                        </a:spcBef>
                        <a:spcAft>
                          <a:spcPts val="1000"/>
                        </a:spcAft>
                      </a:pPr>
                      <a:r>
                        <a:rPr lang="en-US" sz="1400" b="1" dirty="0">
                          <a:effectLst/>
                          <a:latin typeface="Arial" panose="020B0604020202020204" pitchFamily="34" charset="0"/>
                          <a:ea typeface="Calibri" panose="020F0502020204030204" pitchFamily="34" charset="0"/>
                          <a:cs typeface="Arial" panose="020B0604020202020204" pitchFamily="34" charset="0"/>
                        </a:rPr>
                        <a:t>Mostly Oppose</a:t>
                      </a:r>
                      <a:endParaRPr lang="en-US"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60000"/>
                        <a:lumOff val="40000"/>
                      </a:schemeClr>
                    </a:solidFill>
                  </a:tcPr>
                </a:tc>
                <a:tc>
                  <a:txBody>
                    <a:bodyPr/>
                    <a:lstStyle/>
                    <a:p>
                      <a:pPr marL="0" marR="0" algn="l">
                        <a:lnSpc>
                          <a:spcPct val="200000"/>
                        </a:lnSpc>
                        <a:spcBef>
                          <a:spcPts val="0"/>
                        </a:spcBef>
                        <a:spcAft>
                          <a:spcPts val="1000"/>
                        </a:spcAft>
                      </a:pPr>
                      <a:r>
                        <a:rPr lang="en-US" sz="1400" b="1" dirty="0">
                          <a:effectLst/>
                          <a:latin typeface="Arial" panose="020B0604020202020204" pitchFamily="34" charset="0"/>
                          <a:ea typeface="Calibri" panose="020F0502020204030204" pitchFamily="34" charset="0"/>
                          <a:cs typeface="Arial" panose="020B0604020202020204" pitchFamily="34" charset="0"/>
                        </a:rPr>
                        <a:t> 9.8%</a:t>
                      </a:r>
                      <a:endParaRPr lang="en-US"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60000"/>
                        <a:lumOff val="40000"/>
                      </a:schemeClr>
                    </a:solidFill>
                  </a:tcPr>
                </a:tc>
                <a:tc>
                  <a:txBody>
                    <a:bodyPr/>
                    <a:lstStyle/>
                    <a:p>
                      <a:pPr marL="0" marR="0" algn="l">
                        <a:lnSpc>
                          <a:spcPct val="200000"/>
                        </a:lnSpc>
                        <a:spcBef>
                          <a:spcPts val="0"/>
                        </a:spcBef>
                        <a:spcAft>
                          <a:spcPts val="1000"/>
                        </a:spcAft>
                      </a:pPr>
                      <a:r>
                        <a:rPr lang="en-US" sz="1400" b="1">
                          <a:effectLst/>
                          <a:latin typeface="Arial" panose="020B0604020202020204" pitchFamily="34" charset="0"/>
                          <a:ea typeface="Calibri" panose="020F0502020204030204" pitchFamily="34" charset="0"/>
                          <a:cs typeface="Arial" panose="020B0604020202020204" pitchFamily="34" charset="0"/>
                        </a:rPr>
                        <a:t> 8.6%</a:t>
                      </a:r>
                      <a:endParaRPr lang="en-US"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10002"/>
                  </a:ext>
                </a:extLst>
              </a:tr>
              <a:tr h="0">
                <a:tc>
                  <a:txBody>
                    <a:bodyPr/>
                    <a:lstStyle/>
                    <a:p>
                      <a:pPr marL="0" marR="0" algn="l">
                        <a:lnSpc>
                          <a:spcPct val="200000"/>
                        </a:lnSpc>
                        <a:spcBef>
                          <a:spcPts val="0"/>
                        </a:spcBef>
                        <a:spcAft>
                          <a:spcPts val="1000"/>
                        </a:spcAft>
                      </a:pPr>
                      <a:r>
                        <a:rPr lang="en-US" sz="1400" b="1" dirty="0">
                          <a:effectLst/>
                          <a:latin typeface="Arial" panose="020B0604020202020204" pitchFamily="34" charset="0"/>
                          <a:ea typeface="Calibri" panose="020F0502020204030204" pitchFamily="34" charset="0"/>
                          <a:cs typeface="Arial" panose="020B0604020202020204" pitchFamily="34" charset="0"/>
                        </a:rPr>
                        <a:t>Strongly Oppose</a:t>
                      </a:r>
                      <a:endParaRPr lang="en-US"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60000"/>
                        <a:lumOff val="40000"/>
                      </a:schemeClr>
                    </a:solidFill>
                  </a:tcPr>
                </a:tc>
                <a:tc>
                  <a:txBody>
                    <a:bodyPr/>
                    <a:lstStyle/>
                    <a:p>
                      <a:pPr marL="0" marR="0" algn="l">
                        <a:lnSpc>
                          <a:spcPct val="200000"/>
                        </a:lnSpc>
                        <a:spcBef>
                          <a:spcPts val="0"/>
                        </a:spcBef>
                        <a:spcAft>
                          <a:spcPts val="1000"/>
                        </a:spcAft>
                      </a:pPr>
                      <a:r>
                        <a:rPr lang="en-US" sz="1400" b="1" dirty="0">
                          <a:effectLst/>
                          <a:latin typeface="Arial" panose="020B0604020202020204" pitchFamily="34" charset="0"/>
                          <a:ea typeface="Calibri" panose="020F0502020204030204" pitchFamily="34" charset="0"/>
                          <a:cs typeface="Arial" panose="020B0604020202020204" pitchFamily="34" charset="0"/>
                        </a:rPr>
                        <a:t>25.9%</a:t>
                      </a:r>
                      <a:endParaRPr lang="en-US"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60000"/>
                        <a:lumOff val="40000"/>
                      </a:schemeClr>
                    </a:solidFill>
                  </a:tcPr>
                </a:tc>
                <a:tc>
                  <a:txBody>
                    <a:bodyPr/>
                    <a:lstStyle/>
                    <a:p>
                      <a:pPr marL="0" marR="0" algn="l">
                        <a:lnSpc>
                          <a:spcPct val="200000"/>
                        </a:lnSpc>
                        <a:spcBef>
                          <a:spcPts val="0"/>
                        </a:spcBef>
                        <a:spcAft>
                          <a:spcPts val="1000"/>
                        </a:spcAft>
                      </a:pPr>
                      <a:r>
                        <a:rPr lang="en-US" sz="1400" b="1" dirty="0">
                          <a:effectLst/>
                          <a:latin typeface="Arial" panose="020B0604020202020204" pitchFamily="34" charset="0"/>
                          <a:ea typeface="Calibri" panose="020F0502020204030204" pitchFamily="34" charset="0"/>
                          <a:cs typeface="Arial" panose="020B0604020202020204" pitchFamily="34" charset="0"/>
                        </a:rPr>
                        <a:t>22.5%</a:t>
                      </a:r>
                      <a:endParaRPr lang="en-US"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10003"/>
                  </a:ext>
                </a:extLst>
              </a:tr>
              <a:tr h="0">
                <a:tc>
                  <a:txBody>
                    <a:bodyPr/>
                    <a:lstStyle/>
                    <a:p>
                      <a:pPr marL="0" marR="0" algn="l">
                        <a:lnSpc>
                          <a:spcPct val="200000"/>
                        </a:lnSpc>
                        <a:spcBef>
                          <a:spcPts val="0"/>
                        </a:spcBef>
                        <a:spcAft>
                          <a:spcPts val="1000"/>
                        </a:spcAft>
                      </a:pPr>
                      <a:r>
                        <a:rPr lang="en-US" sz="1400" b="1" dirty="0">
                          <a:effectLst/>
                          <a:latin typeface="Arial" panose="020B0604020202020204" pitchFamily="34" charset="0"/>
                          <a:ea typeface="Calibri" panose="020F0502020204030204" pitchFamily="34" charset="0"/>
                          <a:cs typeface="Arial" panose="020B0604020202020204" pitchFamily="34" charset="0"/>
                        </a:rPr>
                        <a:t>Don’t Know</a:t>
                      </a:r>
                      <a:endParaRPr lang="en-US"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60000"/>
                        <a:lumOff val="40000"/>
                      </a:schemeClr>
                    </a:solidFill>
                  </a:tcPr>
                </a:tc>
                <a:tc>
                  <a:txBody>
                    <a:bodyPr/>
                    <a:lstStyle/>
                    <a:p>
                      <a:pPr marL="0" marR="0" algn="l">
                        <a:lnSpc>
                          <a:spcPct val="200000"/>
                        </a:lnSpc>
                        <a:spcBef>
                          <a:spcPts val="0"/>
                        </a:spcBef>
                        <a:spcAft>
                          <a:spcPts val="1000"/>
                        </a:spcAft>
                      </a:pPr>
                      <a:r>
                        <a:rPr lang="en-US" sz="1400" b="1" dirty="0">
                          <a:effectLst/>
                          <a:latin typeface="Arial" panose="020B0604020202020204" pitchFamily="34" charset="0"/>
                          <a:ea typeface="Calibri" panose="020F0502020204030204" pitchFamily="34" charset="0"/>
                          <a:cs typeface="Arial" panose="020B0604020202020204" pitchFamily="34" charset="0"/>
                        </a:rPr>
                        <a:t> </a:t>
                      </a:r>
                      <a:endParaRPr lang="en-US"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60000"/>
                        <a:lumOff val="40000"/>
                      </a:schemeClr>
                    </a:solidFill>
                  </a:tcPr>
                </a:tc>
                <a:tc>
                  <a:txBody>
                    <a:bodyPr/>
                    <a:lstStyle/>
                    <a:p>
                      <a:pPr marL="0" marR="0" algn="l">
                        <a:lnSpc>
                          <a:spcPct val="200000"/>
                        </a:lnSpc>
                        <a:spcBef>
                          <a:spcPts val="0"/>
                        </a:spcBef>
                        <a:spcAft>
                          <a:spcPts val="1000"/>
                        </a:spcAft>
                      </a:pPr>
                      <a:r>
                        <a:rPr lang="en-US" sz="1400" b="1" dirty="0">
                          <a:effectLst/>
                          <a:latin typeface="Arial" panose="020B0604020202020204" pitchFamily="34" charset="0"/>
                          <a:ea typeface="Calibri" panose="020F0502020204030204" pitchFamily="34" charset="0"/>
                          <a:cs typeface="Arial" panose="020B0604020202020204" pitchFamily="34" charset="0"/>
                        </a:rPr>
                        <a:t> 6.5%</a:t>
                      </a:r>
                      <a:endParaRPr lang="en-US"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10004"/>
                  </a:ext>
                </a:extLst>
              </a:tr>
              <a:tr h="0">
                <a:tc>
                  <a:txBody>
                    <a:bodyPr/>
                    <a:lstStyle/>
                    <a:p>
                      <a:pPr marL="0" marR="0" algn="l">
                        <a:lnSpc>
                          <a:spcPct val="200000"/>
                        </a:lnSpc>
                        <a:spcBef>
                          <a:spcPts val="0"/>
                        </a:spcBef>
                        <a:spcAft>
                          <a:spcPts val="1000"/>
                        </a:spcAft>
                      </a:pPr>
                      <a:r>
                        <a:rPr lang="en-US" sz="1400" b="1" dirty="0">
                          <a:effectLst/>
                          <a:latin typeface="Arial" panose="020B0604020202020204" pitchFamily="34" charset="0"/>
                          <a:ea typeface="Calibri" panose="020F0502020204030204" pitchFamily="34" charset="0"/>
                          <a:cs typeface="Arial" panose="020B0604020202020204" pitchFamily="34" charset="0"/>
                        </a:rPr>
                        <a:t>No Response</a:t>
                      </a:r>
                      <a:endParaRPr lang="en-US"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60000"/>
                        <a:lumOff val="40000"/>
                      </a:schemeClr>
                    </a:solidFill>
                  </a:tcPr>
                </a:tc>
                <a:tc>
                  <a:txBody>
                    <a:bodyPr/>
                    <a:lstStyle/>
                    <a:p>
                      <a:pPr marL="0" marR="0" algn="l">
                        <a:lnSpc>
                          <a:spcPct val="200000"/>
                        </a:lnSpc>
                        <a:spcBef>
                          <a:spcPts val="0"/>
                        </a:spcBef>
                        <a:spcAft>
                          <a:spcPts val="1000"/>
                        </a:spcAft>
                      </a:pPr>
                      <a:r>
                        <a:rPr lang="en-US" sz="1400" b="1">
                          <a:effectLst/>
                          <a:latin typeface="Arial" panose="020B0604020202020204" pitchFamily="34" charset="0"/>
                          <a:ea typeface="Calibri" panose="020F0502020204030204" pitchFamily="34" charset="0"/>
                          <a:cs typeface="Arial" panose="020B0604020202020204" pitchFamily="34" charset="0"/>
                        </a:rPr>
                        <a:t> </a:t>
                      </a:r>
                      <a:endParaRPr lang="en-US"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60000"/>
                        <a:lumOff val="40000"/>
                      </a:schemeClr>
                    </a:solidFill>
                  </a:tcPr>
                </a:tc>
                <a:tc>
                  <a:txBody>
                    <a:bodyPr/>
                    <a:lstStyle/>
                    <a:p>
                      <a:pPr marL="0" marR="0" algn="l">
                        <a:lnSpc>
                          <a:spcPct val="200000"/>
                        </a:lnSpc>
                        <a:spcBef>
                          <a:spcPts val="0"/>
                        </a:spcBef>
                        <a:spcAft>
                          <a:spcPts val="1000"/>
                        </a:spcAft>
                      </a:pPr>
                      <a:r>
                        <a:rPr lang="en-US" sz="1400" b="1" dirty="0">
                          <a:effectLst/>
                          <a:latin typeface="Arial" panose="020B0604020202020204" pitchFamily="34" charset="0"/>
                          <a:ea typeface="Calibri" panose="020F0502020204030204" pitchFamily="34" charset="0"/>
                          <a:cs typeface="Arial" panose="020B0604020202020204" pitchFamily="34" charset="0"/>
                        </a:rPr>
                        <a:t> 5.2%</a:t>
                      </a:r>
                      <a:endParaRPr lang="en-US"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10005"/>
                  </a:ext>
                </a:extLst>
              </a:tr>
            </a:tbl>
          </a:graphicData>
        </a:graphic>
      </p:graphicFrame>
      <p:grpSp>
        <p:nvGrpSpPr>
          <p:cNvPr id="19" name="Group 18"/>
          <p:cNvGrpSpPr/>
          <p:nvPr/>
        </p:nvGrpSpPr>
        <p:grpSpPr>
          <a:xfrm>
            <a:off x="1802985" y="1525339"/>
            <a:ext cx="4596729" cy="4440420"/>
            <a:chOff x="1802985" y="1525339"/>
            <a:chExt cx="4596729" cy="4440420"/>
          </a:xfrm>
        </p:grpSpPr>
        <p:sp>
          <p:nvSpPr>
            <p:cNvPr id="17" name="Freeform 3"/>
            <p:cNvSpPr>
              <a:spLocks noChangeArrowheads="1"/>
            </p:cNvSpPr>
            <p:nvPr/>
          </p:nvSpPr>
          <p:spPr bwMode="auto">
            <a:xfrm>
              <a:off x="1802985" y="1525339"/>
              <a:ext cx="4440420" cy="4440420"/>
            </a:xfrm>
            <a:custGeom>
              <a:avLst/>
              <a:gdLst>
                <a:gd name="T0" fmla="*/ 0 w 10059"/>
                <a:gd name="T1" fmla="*/ 0 h 10059"/>
                <a:gd name="T2" fmla="*/ 1303407008 w 10059"/>
                <a:gd name="T3" fmla="*/ 0 h 10059"/>
                <a:gd name="T4" fmla="*/ 1303407008 w 10059"/>
                <a:gd name="T5" fmla="*/ 1303407368 h 10059"/>
                <a:gd name="T6" fmla="*/ 0 w 10059"/>
                <a:gd name="T7" fmla="*/ 1303407368 h 10059"/>
                <a:gd name="T8" fmla="*/ 0 w 10059"/>
                <a:gd name="T9" fmla="*/ 0 h 1005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059" h="10059">
                  <a:moveTo>
                    <a:pt x="0" y="0"/>
                  </a:moveTo>
                  <a:lnTo>
                    <a:pt x="10058" y="0"/>
                  </a:lnTo>
                  <a:lnTo>
                    <a:pt x="10058" y="10058"/>
                  </a:lnTo>
                  <a:lnTo>
                    <a:pt x="0" y="10058"/>
                  </a:lnTo>
                  <a:lnTo>
                    <a:pt x="0" y="0"/>
                  </a:lnTo>
                </a:path>
              </a:pathLst>
            </a:custGeom>
            <a:solidFill>
              <a:srgbClr val="C6D3DF"/>
            </a:solidFill>
            <a:ln>
              <a:noFill/>
            </a:ln>
            <a:effectLst/>
            <a:extLst>
              <a:ext uri="{91240B29-F687-4F45-9708-019B960494DF}">
                <a14:hiddenLine xmlns:a14="http://schemas.microsoft.com/office/drawing/2010/main" w="9525" cap="flat">
                  <a:solidFill>
                    <a:srgbClr val="C6D3DF"/>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400" b="1"/>
            </a:p>
          </p:txBody>
        </p:sp>
        <p:grpSp>
          <p:nvGrpSpPr>
            <p:cNvPr id="18" name="Group 17"/>
            <p:cNvGrpSpPr/>
            <p:nvPr/>
          </p:nvGrpSpPr>
          <p:grpSpPr>
            <a:xfrm>
              <a:off x="1925306" y="1652745"/>
              <a:ext cx="4474408" cy="4186079"/>
              <a:chOff x="2535120" y="2219760"/>
              <a:chExt cx="3420453" cy="3200040"/>
            </a:xfrm>
          </p:grpSpPr>
          <p:sp>
            <p:nvSpPr>
              <p:cNvPr id="5" name="Freeform 5"/>
              <p:cNvSpPr/>
              <p:nvPr/>
            </p:nvSpPr>
            <p:spPr>
              <a:xfrm>
                <a:off x="4135320" y="2219760"/>
                <a:ext cx="1599840" cy="3083400"/>
              </a:xfrm>
              <a:custGeom>
                <a:avLst/>
                <a:gdLst/>
                <a:ahLst/>
                <a:cxnLst/>
                <a:rect l="0" t="0" r="r" b="b"/>
                <a:pathLst>
                  <a:path w="4444" h="8565">
                    <a:moveTo>
                      <a:pt x="0" y="4444"/>
                    </a:moveTo>
                    <a:lnTo>
                      <a:pt x="1664" y="8564"/>
                    </a:lnTo>
                    <a:lnTo>
                      <a:pt x="1664" y="8564"/>
                    </a:lnTo>
                    <a:cubicBezTo>
                      <a:pt x="1866" y="8483"/>
                      <a:pt x="2032" y="8402"/>
                      <a:pt x="2220" y="8293"/>
                    </a:cubicBezTo>
                    <a:cubicBezTo>
                      <a:pt x="2929" y="7884"/>
                      <a:pt x="3438" y="7375"/>
                      <a:pt x="3847" y="6666"/>
                    </a:cubicBezTo>
                    <a:cubicBezTo>
                      <a:pt x="4256" y="5957"/>
                      <a:pt x="4443" y="5262"/>
                      <a:pt x="4443" y="4444"/>
                    </a:cubicBezTo>
                    <a:cubicBezTo>
                      <a:pt x="4443" y="3625"/>
                      <a:pt x="4256" y="2931"/>
                      <a:pt x="3847" y="2222"/>
                    </a:cubicBezTo>
                    <a:cubicBezTo>
                      <a:pt x="3438" y="1513"/>
                      <a:pt x="2929" y="1004"/>
                      <a:pt x="2220" y="595"/>
                    </a:cubicBezTo>
                    <a:cubicBezTo>
                      <a:pt x="1512" y="186"/>
                      <a:pt x="817" y="0"/>
                      <a:pt x="0" y="0"/>
                    </a:cubicBezTo>
                    <a:lnTo>
                      <a:pt x="0" y="4444"/>
                    </a:lnTo>
                  </a:path>
                </a:pathLst>
              </a:custGeom>
              <a:solidFill>
                <a:srgbClr val="A47A26"/>
              </a:solidFill>
              <a:ln>
                <a:noFill/>
              </a:ln>
            </p:spPr>
          </p:sp>
          <p:sp>
            <p:nvSpPr>
              <p:cNvPr id="6" name="Freeform 6"/>
              <p:cNvSpPr/>
              <p:nvPr/>
            </p:nvSpPr>
            <p:spPr>
              <a:xfrm>
                <a:off x="4135320" y="2219760"/>
                <a:ext cx="1599840" cy="3083400"/>
              </a:xfrm>
              <a:custGeom>
                <a:avLst/>
                <a:gdLst/>
                <a:ahLst/>
                <a:cxnLst/>
                <a:rect l="0" t="0" r="r" b="b"/>
                <a:pathLst>
                  <a:path w="4444" h="8565">
                    <a:moveTo>
                      <a:pt x="0" y="4444"/>
                    </a:moveTo>
                    <a:lnTo>
                      <a:pt x="1664" y="8564"/>
                    </a:lnTo>
                    <a:lnTo>
                      <a:pt x="1664" y="8564"/>
                    </a:lnTo>
                    <a:cubicBezTo>
                      <a:pt x="1866" y="8483"/>
                      <a:pt x="2032" y="8402"/>
                      <a:pt x="2220" y="8293"/>
                    </a:cubicBezTo>
                    <a:cubicBezTo>
                      <a:pt x="2929" y="7884"/>
                      <a:pt x="3438" y="7375"/>
                      <a:pt x="3847" y="6666"/>
                    </a:cubicBezTo>
                    <a:cubicBezTo>
                      <a:pt x="4256" y="5957"/>
                      <a:pt x="4443" y="5262"/>
                      <a:pt x="4443" y="4444"/>
                    </a:cubicBezTo>
                    <a:cubicBezTo>
                      <a:pt x="4443" y="3625"/>
                      <a:pt x="4256" y="2931"/>
                      <a:pt x="3847" y="2222"/>
                    </a:cubicBezTo>
                    <a:cubicBezTo>
                      <a:pt x="3438" y="1513"/>
                      <a:pt x="2929" y="1004"/>
                      <a:pt x="2220" y="595"/>
                    </a:cubicBezTo>
                    <a:cubicBezTo>
                      <a:pt x="1512" y="186"/>
                      <a:pt x="817" y="0"/>
                      <a:pt x="0" y="0"/>
                    </a:cubicBezTo>
                    <a:lnTo>
                      <a:pt x="0" y="4444"/>
                    </a:lnTo>
                  </a:path>
                </a:pathLst>
              </a:custGeom>
              <a:noFill/>
              <a:ln>
                <a:solidFill>
                  <a:srgbClr val="3E647D"/>
                </a:solidFill>
              </a:ln>
            </p:spPr>
          </p:sp>
          <p:sp>
            <p:nvSpPr>
              <p:cNvPr id="7" name="Freeform 7"/>
              <p:cNvSpPr/>
              <p:nvPr/>
            </p:nvSpPr>
            <p:spPr>
              <a:xfrm>
                <a:off x="2891880" y="3819600"/>
                <a:ext cx="1842840" cy="1600200"/>
              </a:xfrm>
              <a:custGeom>
                <a:avLst/>
                <a:gdLst/>
                <a:ahLst/>
                <a:cxnLst/>
                <a:rect l="0" t="0" r="r" b="b"/>
                <a:pathLst>
                  <a:path w="5119" h="4445">
                    <a:moveTo>
                      <a:pt x="3454" y="0"/>
                    </a:moveTo>
                    <a:lnTo>
                      <a:pt x="0" y="2796"/>
                    </a:lnTo>
                    <a:cubicBezTo>
                      <a:pt x="360" y="3242"/>
                      <a:pt x="735" y="3563"/>
                      <a:pt x="1231" y="3849"/>
                    </a:cubicBezTo>
                    <a:cubicBezTo>
                      <a:pt x="1939" y="4258"/>
                      <a:pt x="2636" y="4444"/>
                      <a:pt x="3454" y="4444"/>
                    </a:cubicBezTo>
                    <a:cubicBezTo>
                      <a:pt x="4053" y="4444"/>
                      <a:pt x="4562" y="4345"/>
                      <a:pt x="5118" y="4120"/>
                    </a:cubicBezTo>
                    <a:lnTo>
                      <a:pt x="3454" y="0"/>
                    </a:lnTo>
                  </a:path>
                </a:pathLst>
              </a:custGeom>
              <a:solidFill>
                <a:srgbClr val="889DB1"/>
              </a:solidFill>
              <a:ln>
                <a:noFill/>
              </a:ln>
            </p:spPr>
          </p:sp>
          <p:sp>
            <p:nvSpPr>
              <p:cNvPr id="8" name="Freeform 8"/>
              <p:cNvSpPr/>
              <p:nvPr/>
            </p:nvSpPr>
            <p:spPr>
              <a:xfrm>
                <a:off x="2891880" y="3819600"/>
                <a:ext cx="1842840" cy="1600200"/>
              </a:xfrm>
              <a:custGeom>
                <a:avLst/>
                <a:gdLst/>
                <a:ahLst/>
                <a:cxnLst/>
                <a:rect l="0" t="0" r="r" b="b"/>
                <a:pathLst>
                  <a:path w="5119" h="4445">
                    <a:moveTo>
                      <a:pt x="3454" y="0"/>
                    </a:moveTo>
                    <a:lnTo>
                      <a:pt x="0" y="2796"/>
                    </a:lnTo>
                    <a:lnTo>
                      <a:pt x="0" y="2796"/>
                    </a:lnTo>
                    <a:cubicBezTo>
                      <a:pt x="360" y="3242"/>
                      <a:pt x="735" y="3563"/>
                      <a:pt x="1231" y="3849"/>
                    </a:cubicBezTo>
                    <a:cubicBezTo>
                      <a:pt x="1939" y="4258"/>
                      <a:pt x="2636" y="4444"/>
                      <a:pt x="3454" y="4444"/>
                    </a:cubicBezTo>
                    <a:cubicBezTo>
                      <a:pt x="4053" y="4444"/>
                      <a:pt x="4562" y="4345"/>
                      <a:pt x="5118" y="4120"/>
                    </a:cubicBezTo>
                    <a:lnTo>
                      <a:pt x="3454" y="0"/>
                    </a:lnTo>
                  </a:path>
                </a:pathLst>
              </a:custGeom>
              <a:noFill/>
              <a:ln>
                <a:solidFill>
                  <a:srgbClr val="7B92A8"/>
                </a:solidFill>
              </a:ln>
            </p:spPr>
          </p:sp>
          <p:sp>
            <p:nvSpPr>
              <p:cNvPr id="9" name="Freeform 9"/>
              <p:cNvSpPr/>
              <p:nvPr/>
            </p:nvSpPr>
            <p:spPr>
              <a:xfrm>
                <a:off x="2537280" y="3819600"/>
                <a:ext cx="1598400" cy="1006920"/>
              </a:xfrm>
              <a:custGeom>
                <a:avLst/>
                <a:gdLst/>
                <a:ahLst/>
                <a:cxnLst/>
                <a:rect l="0" t="0" r="r" b="b"/>
                <a:pathLst>
                  <a:path w="4440" h="2797">
                    <a:moveTo>
                      <a:pt x="4439" y="0"/>
                    </a:moveTo>
                    <a:lnTo>
                      <a:pt x="0" y="232"/>
                    </a:lnTo>
                    <a:cubicBezTo>
                      <a:pt x="39" y="967"/>
                      <a:pt x="221" y="1584"/>
                      <a:pt x="590" y="2222"/>
                    </a:cubicBezTo>
                    <a:cubicBezTo>
                      <a:pt x="712" y="2434"/>
                      <a:pt x="830" y="2606"/>
                      <a:pt x="985" y="2796"/>
                    </a:cubicBezTo>
                    <a:lnTo>
                      <a:pt x="4439" y="0"/>
                    </a:lnTo>
                  </a:path>
                </a:pathLst>
              </a:custGeom>
              <a:solidFill>
                <a:srgbClr val="8FC6EB"/>
              </a:solidFill>
              <a:ln>
                <a:noFill/>
              </a:ln>
            </p:spPr>
          </p:sp>
          <p:sp>
            <p:nvSpPr>
              <p:cNvPr id="10" name="Freeform 10"/>
              <p:cNvSpPr/>
              <p:nvPr/>
            </p:nvSpPr>
            <p:spPr>
              <a:xfrm>
                <a:off x="2537280" y="3819600"/>
                <a:ext cx="1598400" cy="1006920"/>
              </a:xfrm>
              <a:custGeom>
                <a:avLst/>
                <a:gdLst/>
                <a:ahLst/>
                <a:cxnLst/>
                <a:rect l="0" t="0" r="r" b="b"/>
                <a:pathLst>
                  <a:path w="4440" h="2797">
                    <a:moveTo>
                      <a:pt x="4439" y="0"/>
                    </a:moveTo>
                    <a:lnTo>
                      <a:pt x="0" y="232"/>
                    </a:lnTo>
                    <a:lnTo>
                      <a:pt x="0" y="232"/>
                    </a:lnTo>
                    <a:cubicBezTo>
                      <a:pt x="39" y="967"/>
                      <a:pt x="221" y="1584"/>
                      <a:pt x="590" y="2222"/>
                    </a:cubicBezTo>
                    <a:cubicBezTo>
                      <a:pt x="712" y="2434"/>
                      <a:pt x="830" y="2606"/>
                      <a:pt x="985" y="2796"/>
                    </a:cubicBezTo>
                    <a:lnTo>
                      <a:pt x="4439" y="0"/>
                    </a:lnTo>
                  </a:path>
                </a:pathLst>
              </a:custGeom>
              <a:noFill/>
              <a:ln>
                <a:solidFill>
                  <a:srgbClr val="82C0E9"/>
                </a:solidFill>
              </a:ln>
            </p:spPr>
          </p:sp>
          <p:sp>
            <p:nvSpPr>
              <p:cNvPr id="11" name="Freeform 11"/>
              <p:cNvSpPr/>
              <p:nvPr/>
            </p:nvSpPr>
            <p:spPr>
              <a:xfrm>
                <a:off x="2535120" y="2219760"/>
                <a:ext cx="1600560" cy="1683720"/>
              </a:xfrm>
              <a:custGeom>
                <a:avLst/>
                <a:gdLst/>
                <a:ahLst/>
                <a:cxnLst/>
                <a:rect l="0" t="0" r="r" b="b"/>
                <a:pathLst>
                  <a:path w="4446" h="4677">
                    <a:moveTo>
                      <a:pt x="4445" y="4444"/>
                    </a:moveTo>
                    <a:lnTo>
                      <a:pt x="4445" y="0"/>
                    </a:lnTo>
                    <a:cubicBezTo>
                      <a:pt x="3627" y="0"/>
                      <a:pt x="2931" y="186"/>
                      <a:pt x="2222" y="595"/>
                    </a:cubicBezTo>
                    <a:cubicBezTo>
                      <a:pt x="1514" y="1004"/>
                      <a:pt x="1005" y="1513"/>
                      <a:pt x="596" y="2222"/>
                    </a:cubicBezTo>
                    <a:cubicBezTo>
                      <a:pt x="186" y="2931"/>
                      <a:pt x="0" y="3626"/>
                      <a:pt x="0" y="4444"/>
                    </a:cubicBezTo>
                    <a:cubicBezTo>
                      <a:pt x="0" y="4525"/>
                      <a:pt x="2" y="4594"/>
                      <a:pt x="6" y="4676"/>
                    </a:cubicBezTo>
                    <a:lnTo>
                      <a:pt x="4445" y="4444"/>
                    </a:lnTo>
                  </a:path>
                </a:pathLst>
              </a:custGeom>
              <a:solidFill>
                <a:srgbClr val="427C75"/>
              </a:solidFill>
              <a:ln>
                <a:noFill/>
              </a:ln>
            </p:spPr>
          </p:sp>
          <p:sp>
            <p:nvSpPr>
              <p:cNvPr id="12" name="Freeform 12"/>
              <p:cNvSpPr/>
              <p:nvPr/>
            </p:nvSpPr>
            <p:spPr>
              <a:xfrm>
                <a:off x="2535120" y="2219760"/>
                <a:ext cx="1600560" cy="1683720"/>
              </a:xfrm>
              <a:custGeom>
                <a:avLst/>
                <a:gdLst/>
                <a:ahLst/>
                <a:cxnLst/>
                <a:rect l="0" t="0" r="r" b="b"/>
                <a:pathLst>
                  <a:path w="4446" h="4677">
                    <a:moveTo>
                      <a:pt x="4445" y="4444"/>
                    </a:moveTo>
                    <a:lnTo>
                      <a:pt x="4445" y="0"/>
                    </a:lnTo>
                    <a:lnTo>
                      <a:pt x="4445" y="0"/>
                    </a:lnTo>
                    <a:cubicBezTo>
                      <a:pt x="3627" y="0"/>
                      <a:pt x="2931" y="186"/>
                      <a:pt x="2222" y="595"/>
                    </a:cubicBezTo>
                    <a:cubicBezTo>
                      <a:pt x="1514" y="1004"/>
                      <a:pt x="1005" y="1513"/>
                      <a:pt x="596" y="2222"/>
                    </a:cubicBezTo>
                    <a:cubicBezTo>
                      <a:pt x="186" y="2931"/>
                      <a:pt x="0" y="3626"/>
                      <a:pt x="0" y="4444"/>
                    </a:cubicBezTo>
                    <a:cubicBezTo>
                      <a:pt x="0" y="4525"/>
                      <a:pt x="2" y="4594"/>
                      <a:pt x="6" y="4676"/>
                    </a:cubicBezTo>
                    <a:lnTo>
                      <a:pt x="4445" y="4444"/>
                    </a:lnTo>
                  </a:path>
                </a:pathLst>
              </a:custGeom>
              <a:noFill/>
              <a:ln>
                <a:solidFill>
                  <a:srgbClr val="2D6D66"/>
                </a:solidFill>
              </a:ln>
            </p:spPr>
          </p:sp>
          <p:sp>
            <p:nvSpPr>
              <p:cNvPr id="13" name="TextShape 13"/>
              <p:cNvSpPr txBox="1"/>
              <p:nvPr/>
            </p:nvSpPr>
            <p:spPr>
              <a:xfrm>
                <a:off x="4205272" y="3628628"/>
                <a:ext cx="1750301" cy="179265"/>
              </a:xfrm>
              <a:prstGeom prst="rect">
                <a:avLst/>
              </a:prstGeom>
              <a:noFill/>
              <a:ln>
                <a:noFill/>
              </a:ln>
            </p:spPr>
            <p:txBody>
              <a:bodyPr lIns="0" tIns="0" rIns="0" bIns="0"/>
              <a:lstStyle/>
              <a:p>
                <a:r>
                  <a:rPr lang="en-US" sz="1400" b="1" strike="noStrike" spc="-1" dirty="0">
                    <a:solidFill>
                      <a:srgbClr val="000000"/>
                    </a:solidFill>
                    <a:uFill>
                      <a:solidFill>
                        <a:srgbClr val="FFFFFF"/>
                      </a:solidFill>
                    </a:uFill>
                    <a:latin typeface="Arial"/>
                  </a:rPr>
                  <a:t>44.0%  Strongly Favor</a:t>
                </a:r>
                <a:endParaRPr lang="en-US" sz="1400" b="1" strike="noStrike" spc="-1" dirty="0">
                  <a:solidFill>
                    <a:srgbClr val="000000"/>
                  </a:solidFill>
                  <a:uFill>
                    <a:solidFill>
                      <a:srgbClr val="FFFFFF"/>
                    </a:solidFill>
                  </a:uFill>
                  <a:latin typeface="Arial"/>
                  <a:ea typeface="Arial"/>
                </a:endParaRPr>
              </a:p>
            </p:txBody>
          </p:sp>
          <p:sp>
            <p:nvSpPr>
              <p:cNvPr id="14" name="TextShape 14"/>
              <p:cNvSpPr txBox="1"/>
              <p:nvPr/>
            </p:nvSpPr>
            <p:spPr>
              <a:xfrm>
                <a:off x="3198096" y="4784400"/>
                <a:ext cx="1712829" cy="208106"/>
              </a:xfrm>
              <a:prstGeom prst="rect">
                <a:avLst/>
              </a:prstGeom>
              <a:noFill/>
              <a:ln>
                <a:noFill/>
              </a:ln>
            </p:spPr>
            <p:txBody>
              <a:bodyPr lIns="0" tIns="0" rIns="0" bIns="0"/>
              <a:lstStyle/>
              <a:p>
                <a:r>
                  <a:rPr lang="en-US" sz="1400" b="1" strike="noStrike" spc="-1" dirty="0">
                    <a:solidFill>
                      <a:srgbClr val="000000"/>
                    </a:solidFill>
                    <a:uFill>
                      <a:solidFill>
                        <a:srgbClr val="FFFFFF"/>
                      </a:solidFill>
                    </a:uFill>
                    <a:latin typeface="Arial"/>
                  </a:rPr>
                  <a:t>20.3%  Mostly Favor</a:t>
                </a:r>
                <a:endParaRPr lang="en-US" sz="1400" b="1" strike="noStrike" spc="-1" dirty="0">
                  <a:solidFill>
                    <a:srgbClr val="000000"/>
                  </a:solidFill>
                  <a:uFill>
                    <a:solidFill>
                      <a:srgbClr val="FFFFFF"/>
                    </a:solidFill>
                  </a:uFill>
                  <a:latin typeface="Arial"/>
                  <a:ea typeface="Arial"/>
                </a:endParaRPr>
              </a:p>
            </p:txBody>
          </p:sp>
          <p:sp>
            <p:nvSpPr>
              <p:cNvPr id="15" name="TextShape 15"/>
              <p:cNvSpPr txBox="1"/>
              <p:nvPr/>
            </p:nvSpPr>
            <p:spPr>
              <a:xfrm>
                <a:off x="2656355" y="4107240"/>
                <a:ext cx="1588619" cy="216359"/>
              </a:xfrm>
              <a:prstGeom prst="rect">
                <a:avLst/>
              </a:prstGeom>
              <a:noFill/>
              <a:ln>
                <a:noFill/>
              </a:ln>
            </p:spPr>
            <p:txBody>
              <a:bodyPr lIns="0" tIns="0" rIns="0" bIns="0"/>
              <a:lstStyle/>
              <a:p>
                <a:r>
                  <a:rPr lang="en-US" sz="1400" b="1" strike="noStrike" spc="-1" dirty="0">
                    <a:solidFill>
                      <a:srgbClr val="000000"/>
                    </a:solidFill>
                    <a:uFill>
                      <a:solidFill>
                        <a:srgbClr val="FFFFFF"/>
                      </a:solidFill>
                    </a:uFill>
                    <a:latin typeface="Arial"/>
                  </a:rPr>
                  <a:t>9.8%  Mostly </a:t>
                </a:r>
              </a:p>
              <a:p>
                <a:r>
                  <a:rPr lang="en-US" sz="1400" b="1" strike="noStrike" spc="-1" dirty="0">
                    <a:solidFill>
                      <a:srgbClr val="000000"/>
                    </a:solidFill>
                    <a:uFill>
                      <a:solidFill>
                        <a:srgbClr val="FFFFFF"/>
                      </a:solidFill>
                    </a:uFill>
                    <a:latin typeface="Arial"/>
                  </a:rPr>
                  <a:t>Oppose</a:t>
                </a:r>
                <a:endParaRPr lang="en-US" sz="1400" b="1" strike="noStrike" spc="-1" dirty="0">
                  <a:solidFill>
                    <a:srgbClr val="000000"/>
                  </a:solidFill>
                  <a:uFill>
                    <a:solidFill>
                      <a:srgbClr val="FFFFFF"/>
                    </a:solidFill>
                  </a:uFill>
                  <a:latin typeface="Arial"/>
                  <a:ea typeface="Arial"/>
                </a:endParaRPr>
              </a:p>
            </p:txBody>
          </p:sp>
          <p:sp>
            <p:nvSpPr>
              <p:cNvPr id="16" name="TextShape 16"/>
              <p:cNvSpPr txBox="1"/>
              <p:nvPr/>
            </p:nvSpPr>
            <p:spPr>
              <a:xfrm>
                <a:off x="2769075" y="3020760"/>
                <a:ext cx="1707720" cy="205560"/>
              </a:xfrm>
              <a:prstGeom prst="rect">
                <a:avLst/>
              </a:prstGeom>
              <a:noFill/>
              <a:ln>
                <a:noFill/>
              </a:ln>
            </p:spPr>
            <p:txBody>
              <a:bodyPr lIns="0" tIns="0" rIns="0" bIns="0"/>
              <a:lstStyle/>
              <a:p>
                <a:r>
                  <a:rPr lang="en-US" sz="1400" b="1" strike="noStrike" spc="-1" dirty="0">
                    <a:solidFill>
                      <a:srgbClr val="000000"/>
                    </a:solidFill>
                    <a:uFill>
                      <a:solidFill>
                        <a:srgbClr val="FFFFFF"/>
                      </a:solidFill>
                    </a:uFill>
                    <a:latin typeface="Arial"/>
                  </a:rPr>
                  <a:t>25.9%  Strongly </a:t>
                </a:r>
              </a:p>
              <a:p>
                <a:r>
                  <a:rPr lang="en-US" sz="1400" b="1" strike="noStrike" spc="-1" dirty="0">
                    <a:solidFill>
                      <a:srgbClr val="000000"/>
                    </a:solidFill>
                    <a:uFill>
                      <a:solidFill>
                        <a:srgbClr val="FFFFFF"/>
                      </a:solidFill>
                    </a:uFill>
                    <a:latin typeface="Arial"/>
                  </a:rPr>
                  <a:t>Oppose</a:t>
                </a:r>
                <a:endParaRPr lang="en-US" sz="1400" b="1" strike="noStrike" spc="-1" dirty="0">
                  <a:solidFill>
                    <a:srgbClr val="000000"/>
                  </a:solidFill>
                  <a:uFill>
                    <a:solidFill>
                      <a:srgbClr val="FFFFFF"/>
                    </a:solidFill>
                  </a:uFill>
                  <a:latin typeface="Arial"/>
                  <a:ea typeface="Arial"/>
                </a:endParaRPr>
              </a:p>
            </p:txBody>
          </p:sp>
        </p:grpSp>
      </p:grpSp>
    </p:spTree>
    <p:extLst>
      <p:ext uri="{BB962C8B-B14F-4D97-AF65-F5344CB8AC3E}">
        <p14:creationId xmlns:p14="http://schemas.microsoft.com/office/powerpoint/2010/main" val="18157871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192000" cy="1196788"/>
          </a:xfrm>
        </p:spPr>
        <p:txBody>
          <a:bodyPr/>
          <a:lstStyle/>
          <a:p>
            <a:pPr algn="ctr"/>
            <a:r>
              <a:rPr lang="en-US" sz="3200" b="1" dirty="0">
                <a:cs typeface="Times New Roman" panose="02020603050405020304" pitchFamily="18" charset="0"/>
              </a:rPr>
              <a:t>If election were held today</a:t>
            </a:r>
            <a:r>
              <a:rPr lang="is-IS" sz="3200" b="1" dirty="0">
                <a:cs typeface="Times New Roman" panose="02020603050405020304" pitchFamily="18" charset="0"/>
              </a:rPr>
              <a:t>… Clinton or Trump? </a:t>
            </a:r>
            <a:br>
              <a:rPr lang="is-IS" sz="3200" b="1" dirty="0">
                <a:cs typeface="Times New Roman" panose="02020603050405020304" pitchFamily="18" charset="0"/>
              </a:rPr>
            </a:br>
            <a:r>
              <a:rPr lang="is-IS" sz="3200" b="1" dirty="0">
                <a:cs typeface="Times New Roman" panose="02020603050405020304" pitchFamily="18" charset="0"/>
              </a:rPr>
              <a:t>(</a:t>
            </a:r>
            <a:r>
              <a:rPr lang="is-IS" dirty="0">
                <a:cs typeface="Times New Roman" panose="02020603050405020304" pitchFamily="18" charset="0"/>
              </a:rPr>
              <a:t>Asked only of registered voters-July 11-</a:t>
            </a:r>
            <a:r>
              <a:rPr lang="is-IS" sz="3200" b="1" dirty="0">
                <a:cs typeface="Times New Roman" panose="02020603050405020304" pitchFamily="18" charset="0"/>
              </a:rPr>
              <a:t>August 14, 2016)</a:t>
            </a:r>
            <a:endParaRPr lang="en-US" sz="3200" dirty="0">
              <a:cs typeface="Times New Roman" panose="02020603050405020304" pitchFamily="18" charset="0"/>
            </a:endParaRPr>
          </a:p>
        </p:txBody>
      </p:sp>
      <p:graphicFrame>
        <p:nvGraphicFramePr>
          <p:cNvPr id="4" name="Table 3"/>
          <p:cNvGraphicFramePr>
            <a:graphicFrameLocks noGrp="1"/>
          </p:cNvGraphicFramePr>
          <p:nvPr>
            <p:extLst>
              <p:ext uri="{D42A27DB-BD31-4B8C-83A1-F6EECF244321}">
                <p14:modId xmlns:p14="http://schemas.microsoft.com/office/powerpoint/2010/main" val="1950257683"/>
              </p:ext>
            </p:extLst>
          </p:nvPr>
        </p:nvGraphicFramePr>
        <p:xfrm>
          <a:off x="7574396" y="2704306"/>
          <a:ext cx="1960478" cy="2133600"/>
        </p:xfrm>
        <a:graphic>
          <a:graphicData uri="http://schemas.openxmlformats.org/drawingml/2006/table">
            <a:tbl>
              <a:tblPr firstRow="1" firstCol="1" bandRow="1"/>
              <a:tblGrid>
                <a:gridCol w="1225299">
                  <a:extLst>
                    <a:ext uri="{9D8B030D-6E8A-4147-A177-3AD203B41FA5}">
                      <a16:colId xmlns:a16="http://schemas.microsoft.com/office/drawing/2014/main" val="20000"/>
                    </a:ext>
                  </a:extLst>
                </a:gridCol>
                <a:gridCol w="735179">
                  <a:extLst>
                    <a:ext uri="{9D8B030D-6E8A-4147-A177-3AD203B41FA5}">
                      <a16:colId xmlns:a16="http://schemas.microsoft.com/office/drawing/2014/main" val="20001"/>
                    </a:ext>
                  </a:extLst>
                </a:gridCol>
              </a:tblGrid>
              <a:tr h="353519">
                <a:tc>
                  <a:txBody>
                    <a:bodyPr/>
                    <a:lstStyle/>
                    <a:p>
                      <a:pPr marL="0" marR="0" algn="r">
                        <a:lnSpc>
                          <a:spcPct val="200000"/>
                        </a:lnSpc>
                        <a:spcBef>
                          <a:spcPts val="0"/>
                        </a:spcBef>
                        <a:spcAft>
                          <a:spcPts val="1000"/>
                        </a:spcAft>
                      </a:pPr>
                      <a:r>
                        <a:rPr lang="en-US" sz="1400" b="1" dirty="0">
                          <a:effectLst/>
                          <a:latin typeface="Arial" panose="020B0604020202020204" pitchFamily="34" charset="0"/>
                          <a:ea typeface="Calibri" charset="0"/>
                          <a:cs typeface="Arial" panose="020B0604020202020204" pitchFamily="34" charset="0"/>
                        </a:rPr>
                        <a:t>Clinton</a:t>
                      </a:r>
                      <a:endParaRPr lang="en-US" sz="1400" dirty="0">
                        <a:effectLst/>
                        <a:latin typeface="Arial" panose="020B0604020202020204" pitchFamily="34" charset="0"/>
                        <a:ea typeface="Calibri"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60000"/>
                        <a:lumOff val="40000"/>
                      </a:schemeClr>
                    </a:solidFill>
                  </a:tcPr>
                </a:tc>
                <a:tc>
                  <a:txBody>
                    <a:bodyPr/>
                    <a:lstStyle/>
                    <a:p>
                      <a:pPr marL="0" marR="0" algn="r">
                        <a:lnSpc>
                          <a:spcPct val="200000"/>
                        </a:lnSpc>
                        <a:spcBef>
                          <a:spcPts val="0"/>
                        </a:spcBef>
                        <a:spcAft>
                          <a:spcPts val="1000"/>
                        </a:spcAft>
                      </a:pPr>
                      <a:r>
                        <a:rPr lang="en-US" sz="1400" b="1">
                          <a:effectLst/>
                          <a:latin typeface="Arial" panose="020B0604020202020204" pitchFamily="34" charset="0"/>
                          <a:ea typeface="Calibri" charset="0"/>
                          <a:cs typeface="Arial" panose="020B0604020202020204" pitchFamily="34" charset="0"/>
                        </a:rPr>
                        <a:t>31.4</a:t>
                      </a:r>
                      <a:endParaRPr lang="en-US" sz="1400">
                        <a:effectLst/>
                        <a:latin typeface="Arial" panose="020B0604020202020204" pitchFamily="34" charset="0"/>
                        <a:ea typeface="Calibri"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10000"/>
                  </a:ext>
                </a:extLst>
              </a:tr>
              <a:tr h="353519">
                <a:tc>
                  <a:txBody>
                    <a:bodyPr/>
                    <a:lstStyle/>
                    <a:p>
                      <a:pPr marL="0" marR="0" algn="r">
                        <a:lnSpc>
                          <a:spcPct val="200000"/>
                        </a:lnSpc>
                        <a:spcBef>
                          <a:spcPts val="0"/>
                        </a:spcBef>
                        <a:spcAft>
                          <a:spcPts val="1000"/>
                        </a:spcAft>
                      </a:pPr>
                      <a:r>
                        <a:rPr lang="en-US" sz="1400" b="1" dirty="0">
                          <a:effectLst/>
                          <a:latin typeface="Arial" panose="020B0604020202020204" pitchFamily="34" charset="0"/>
                          <a:ea typeface="Calibri" charset="0"/>
                          <a:cs typeface="Arial" panose="020B0604020202020204" pitchFamily="34" charset="0"/>
                        </a:rPr>
                        <a:t>Trump</a:t>
                      </a:r>
                      <a:endParaRPr lang="en-US" sz="1400" dirty="0">
                        <a:effectLst/>
                        <a:latin typeface="Arial" panose="020B0604020202020204" pitchFamily="34" charset="0"/>
                        <a:ea typeface="Calibri"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60000"/>
                        <a:lumOff val="40000"/>
                      </a:schemeClr>
                    </a:solidFill>
                  </a:tcPr>
                </a:tc>
                <a:tc>
                  <a:txBody>
                    <a:bodyPr/>
                    <a:lstStyle/>
                    <a:p>
                      <a:pPr marL="0" marR="0" algn="r">
                        <a:lnSpc>
                          <a:spcPct val="200000"/>
                        </a:lnSpc>
                        <a:spcBef>
                          <a:spcPts val="0"/>
                        </a:spcBef>
                        <a:spcAft>
                          <a:spcPts val="1000"/>
                        </a:spcAft>
                      </a:pPr>
                      <a:r>
                        <a:rPr lang="en-US" sz="1400" b="1">
                          <a:effectLst/>
                          <a:latin typeface="Arial" panose="020B0604020202020204" pitchFamily="34" charset="0"/>
                          <a:ea typeface="Calibri" charset="0"/>
                          <a:cs typeface="Arial" panose="020B0604020202020204" pitchFamily="34" charset="0"/>
                        </a:rPr>
                        <a:t>35.5</a:t>
                      </a:r>
                      <a:endParaRPr lang="en-US" sz="1400">
                        <a:effectLst/>
                        <a:latin typeface="Arial" panose="020B0604020202020204" pitchFamily="34" charset="0"/>
                        <a:ea typeface="Calibri"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10001"/>
                  </a:ext>
                </a:extLst>
              </a:tr>
              <a:tr h="353519">
                <a:tc>
                  <a:txBody>
                    <a:bodyPr/>
                    <a:lstStyle/>
                    <a:p>
                      <a:pPr marL="0" marR="0" algn="r">
                        <a:lnSpc>
                          <a:spcPct val="200000"/>
                        </a:lnSpc>
                        <a:spcBef>
                          <a:spcPts val="0"/>
                        </a:spcBef>
                        <a:spcAft>
                          <a:spcPts val="1000"/>
                        </a:spcAft>
                      </a:pPr>
                      <a:r>
                        <a:rPr lang="en-US" sz="1400" b="1" dirty="0">
                          <a:effectLst/>
                          <a:latin typeface="Arial" panose="020B0604020202020204" pitchFamily="34" charset="0"/>
                          <a:ea typeface="Calibri" charset="0"/>
                          <a:cs typeface="Arial" panose="020B0604020202020204" pitchFamily="34" charset="0"/>
                        </a:rPr>
                        <a:t>Neither</a:t>
                      </a:r>
                      <a:endParaRPr lang="en-US" sz="1400" dirty="0">
                        <a:effectLst/>
                        <a:latin typeface="Arial" panose="020B0604020202020204" pitchFamily="34" charset="0"/>
                        <a:ea typeface="Calibri"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60000"/>
                        <a:lumOff val="40000"/>
                      </a:schemeClr>
                    </a:solidFill>
                  </a:tcPr>
                </a:tc>
                <a:tc>
                  <a:txBody>
                    <a:bodyPr/>
                    <a:lstStyle/>
                    <a:p>
                      <a:pPr marL="0" marR="0" algn="r">
                        <a:lnSpc>
                          <a:spcPct val="200000"/>
                        </a:lnSpc>
                        <a:spcBef>
                          <a:spcPts val="0"/>
                        </a:spcBef>
                        <a:spcAft>
                          <a:spcPts val="1000"/>
                        </a:spcAft>
                      </a:pPr>
                      <a:r>
                        <a:rPr lang="en-US" sz="1400" b="1" dirty="0">
                          <a:effectLst/>
                          <a:latin typeface="Arial" panose="020B0604020202020204" pitchFamily="34" charset="0"/>
                          <a:ea typeface="Calibri" charset="0"/>
                          <a:cs typeface="Arial" panose="020B0604020202020204" pitchFamily="34" charset="0"/>
                        </a:rPr>
                        <a:t>17.8</a:t>
                      </a:r>
                      <a:endParaRPr lang="en-US" sz="1400" dirty="0">
                        <a:effectLst/>
                        <a:latin typeface="Arial" panose="020B0604020202020204" pitchFamily="34" charset="0"/>
                        <a:ea typeface="Calibri"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10002"/>
                  </a:ext>
                </a:extLst>
              </a:tr>
              <a:tr h="353519">
                <a:tc>
                  <a:txBody>
                    <a:bodyPr/>
                    <a:lstStyle/>
                    <a:p>
                      <a:pPr marL="0" marR="0" algn="r">
                        <a:lnSpc>
                          <a:spcPct val="200000"/>
                        </a:lnSpc>
                        <a:spcBef>
                          <a:spcPts val="0"/>
                        </a:spcBef>
                        <a:spcAft>
                          <a:spcPts val="1000"/>
                        </a:spcAft>
                      </a:pPr>
                      <a:r>
                        <a:rPr lang="en-US" sz="1400" b="1" dirty="0">
                          <a:effectLst/>
                          <a:latin typeface="Arial" panose="020B0604020202020204" pitchFamily="34" charset="0"/>
                          <a:ea typeface="Calibri" charset="0"/>
                          <a:cs typeface="Arial" panose="020B0604020202020204" pitchFamily="34" charset="0"/>
                        </a:rPr>
                        <a:t>Undecided</a:t>
                      </a:r>
                      <a:endParaRPr lang="en-US" sz="1400" dirty="0">
                        <a:effectLst/>
                        <a:latin typeface="Arial" panose="020B0604020202020204" pitchFamily="34" charset="0"/>
                        <a:ea typeface="Calibri"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60000"/>
                        <a:lumOff val="40000"/>
                      </a:schemeClr>
                    </a:solidFill>
                  </a:tcPr>
                </a:tc>
                <a:tc>
                  <a:txBody>
                    <a:bodyPr/>
                    <a:lstStyle/>
                    <a:p>
                      <a:pPr marL="0" marR="0" algn="r">
                        <a:lnSpc>
                          <a:spcPct val="200000"/>
                        </a:lnSpc>
                        <a:spcBef>
                          <a:spcPts val="0"/>
                        </a:spcBef>
                        <a:spcAft>
                          <a:spcPts val="1000"/>
                        </a:spcAft>
                      </a:pPr>
                      <a:r>
                        <a:rPr lang="en-US" sz="1400" b="1" dirty="0">
                          <a:effectLst/>
                          <a:latin typeface="Arial" panose="020B0604020202020204" pitchFamily="34" charset="0"/>
                          <a:ea typeface="Calibri" charset="0"/>
                          <a:cs typeface="Arial" panose="020B0604020202020204" pitchFamily="34" charset="0"/>
                        </a:rPr>
                        <a:t>10.4</a:t>
                      </a:r>
                      <a:endParaRPr lang="en-US" sz="1400" dirty="0">
                        <a:effectLst/>
                        <a:latin typeface="Arial" panose="020B0604020202020204" pitchFamily="34" charset="0"/>
                        <a:ea typeface="Calibri"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10003"/>
                  </a:ext>
                </a:extLst>
              </a:tr>
              <a:tr h="353519">
                <a:tc>
                  <a:txBody>
                    <a:bodyPr/>
                    <a:lstStyle/>
                    <a:p>
                      <a:pPr marL="0" marR="0" algn="r">
                        <a:lnSpc>
                          <a:spcPct val="200000"/>
                        </a:lnSpc>
                        <a:spcBef>
                          <a:spcPts val="0"/>
                        </a:spcBef>
                        <a:spcAft>
                          <a:spcPts val="1000"/>
                        </a:spcAft>
                      </a:pPr>
                      <a:r>
                        <a:rPr lang="en-US" sz="1400" b="1" dirty="0">
                          <a:effectLst/>
                          <a:latin typeface="Arial" panose="020B0604020202020204" pitchFamily="34" charset="0"/>
                          <a:ea typeface="Calibri" charset="0"/>
                          <a:cs typeface="Arial" panose="020B0604020202020204" pitchFamily="34" charset="0"/>
                        </a:rPr>
                        <a:t>NA</a:t>
                      </a:r>
                      <a:endParaRPr lang="en-US" sz="1400" dirty="0">
                        <a:effectLst/>
                        <a:latin typeface="Arial" panose="020B0604020202020204" pitchFamily="34" charset="0"/>
                        <a:ea typeface="Calibri"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60000"/>
                        <a:lumOff val="40000"/>
                      </a:schemeClr>
                    </a:solidFill>
                  </a:tcPr>
                </a:tc>
                <a:tc>
                  <a:txBody>
                    <a:bodyPr/>
                    <a:lstStyle/>
                    <a:p>
                      <a:pPr marL="0" marR="0" algn="r">
                        <a:lnSpc>
                          <a:spcPct val="200000"/>
                        </a:lnSpc>
                        <a:spcBef>
                          <a:spcPts val="0"/>
                        </a:spcBef>
                        <a:spcAft>
                          <a:spcPts val="1000"/>
                        </a:spcAft>
                      </a:pPr>
                      <a:r>
                        <a:rPr lang="en-US" sz="1400" b="1" dirty="0">
                          <a:effectLst/>
                          <a:latin typeface="Arial" panose="020B0604020202020204" pitchFamily="34" charset="0"/>
                          <a:ea typeface="Calibri" charset="0"/>
                          <a:cs typeface="Arial" panose="020B0604020202020204" pitchFamily="34" charset="0"/>
                        </a:rPr>
                        <a:t>5.2</a:t>
                      </a:r>
                      <a:endParaRPr lang="en-US" sz="1400" dirty="0">
                        <a:effectLst/>
                        <a:latin typeface="Arial" panose="020B0604020202020204" pitchFamily="34" charset="0"/>
                        <a:ea typeface="Calibri"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10004"/>
                  </a:ext>
                </a:extLst>
              </a:tr>
            </a:tbl>
          </a:graphicData>
        </a:graphic>
      </p:graphicFrame>
      <p:grpSp>
        <p:nvGrpSpPr>
          <p:cNvPr id="5" name="Group 4"/>
          <p:cNvGrpSpPr/>
          <p:nvPr/>
        </p:nvGrpSpPr>
        <p:grpSpPr>
          <a:xfrm>
            <a:off x="2371185" y="1686090"/>
            <a:ext cx="4376520" cy="4376160"/>
            <a:chOff x="2085435" y="1714665"/>
            <a:chExt cx="4376520" cy="4376160"/>
          </a:xfrm>
        </p:grpSpPr>
        <p:sp>
          <p:nvSpPr>
            <p:cNvPr id="19" name="Freeform 5"/>
            <p:cNvSpPr/>
            <p:nvPr/>
          </p:nvSpPr>
          <p:spPr>
            <a:xfrm>
              <a:off x="4273875" y="1714665"/>
              <a:ext cx="2188080" cy="3215160"/>
            </a:xfrm>
            <a:custGeom>
              <a:avLst/>
              <a:gdLst/>
              <a:ahLst/>
              <a:cxnLst/>
              <a:rect l="0" t="0" r="r" b="b"/>
              <a:pathLst>
                <a:path w="6078" h="8931">
                  <a:moveTo>
                    <a:pt x="0" y="6078"/>
                  </a:moveTo>
                  <a:lnTo>
                    <a:pt x="5366" y="8930"/>
                  </a:lnTo>
                  <a:cubicBezTo>
                    <a:pt x="5856" y="8008"/>
                    <a:pt x="6077" y="7121"/>
                    <a:pt x="6077" y="6078"/>
                  </a:cubicBezTo>
                  <a:cubicBezTo>
                    <a:pt x="6077" y="4959"/>
                    <a:pt x="5823" y="4008"/>
                    <a:pt x="5263" y="3039"/>
                  </a:cubicBezTo>
                  <a:cubicBezTo>
                    <a:pt x="4704" y="2070"/>
                    <a:pt x="4007" y="1373"/>
                    <a:pt x="3038" y="814"/>
                  </a:cubicBezTo>
                  <a:cubicBezTo>
                    <a:pt x="2070" y="255"/>
                    <a:pt x="1118" y="0"/>
                    <a:pt x="0" y="0"/>
                  </a:cubicBezTo>
                  <a:lnTo>
                    <a:pt x="0" y="6078"/>
                  </a:lnTo>
                </a:path>
              </a:pathLst>
            </a:custGeom>
            <a:solidFill>
              <a:schemeClr val="accent1">
                <a:lumMod val="50000"/>
              </a:schemeClr>
            </a:solidFill>
            <a:ln>
              <a:noFill/>
            </a:ln>
          </p:spPr>
        </p:sp>
        <p:sp>
          <p:nvSpPr>
            <p:cNvPr id="20" name="Freeform 6"/>
            <p:cNvSpPr/>
            <p:nvPr/>
          </p:nvSpPr>
          <p:spPr>
            <a:xfrm>
              <a:off x="4273875" y="1714665"/>
              <a:ext cx="2188080" cy="3215160"/>
            </a:xfrm>
            <a:custGeom>
              <a:avLst/>
              <a:gdLst/>
              <a:ahLst/>
              <a:cxnLst/>
              <a:rect l="0" t="0" r="r" b="b"/>
              <a:pathLst>
                <a:path w="6078" h="8931">
                  <a:moveTo>
                    <a:pt x="0" y="6078"/>
                  </a:moveTo>
                  <a:lnTo>
                    <a:pt x="5366" y="8930"/>
                  </a:lnTo>
                  <a:lnTo>
                    <a:pt x="5366" y="8930"/>
                  </a:lnTo>
                  <a:cubicBezTo>
                    <a:pt x="5856" y="8008"/>
                    <a:pt x="6077" y="7121"/>
                    <a:pt x="6077" y="6078"/>
                  </a:cubicBezTo>
                  <a:cubicBezTo>
                    <a:pt x="6077" y="4959"/>
                    <a:pt x="5823" y="4008"/>
                    <a:pt x="5263" y="3039"/>
                  </a:cubicBezTo>
                  <a:cubicBezTo>
                    <a:pt x="4704" y="2070"/>
                    <a:pt x="4007" y="1373"/>
                    <a:pt x="3038" y="814"/>
                  </a:cubicBezTo>
                  <a:cubicBezTo>
                    <a:pt x="2070" y="255"/>
                    <a:pt x="1118" y="0"/>
                    <a:pt x="0" y="0"/>
                  </a:cubicBezTo>
                  <a:lnTo>
                    <a:pt x="0" y="6078"/>
                  </a:lnTo>
                </a:path>
              </a:pathLst>
            </a:custGeom>
            <a:noFill/>
            <a:ln>
              <a:solidFill>
                <a:srgbClr val="3E647D"/>
              </a:solidFill>
            </a:ln>
          </p:spPr>
        </p:sp>
        <p:sp>
          <p:nvSpPr>
            <p:cNvPr id="21" name="Freeform 7"/>
            <p:cNvSpPr/>
            <p:nvPr/>
          </p:nvSpPr>
          <p:spPr>
            <a:xfrm>
              <a:off x="2181195" y="3902745"/>
              <a:ext cx="4024800" cy="2188080"/>
            </a:xfrm>
            <a:custGeom>
              <a:avLst/>
              <a:gdLst/>
              <a:ahLst/>
              <a:cxnLst/>
              <a:rect l="0" t="0" r="r" b="b"/>
              <a:pathLst>
                <a:path w="11180" h="6078">
                  <a:moveTo>
                    <a:pt x="5813" y="0"/>
                  </a:moveTo>
                  <a:lnTo>
                    <a:pt x="0" y="1776"/>
                  </a:lnTo>
                  <a:cubicBezTo>
                    <a:pt x="141" y="2240"/>
                    <a:pt x="306" y="2619"/>
                    <a:pt x="548" y="3038"/>
                  </a:cubicBezTo>
                  <a:cubicBezTo>
                    <a:pt x="1107" y="4007"/>
                    <a:pt x="1803" y="4704"/>
                    <a:pt x="2773" y="5263"/>
                  </a:cubicBezTo>
                  <a:cubicBezTo>
                    <a:pt x="3742" y="5823"/>
                    <a:pt x="4694" y="6077"/>
                    <a:pt x="5813" y="6077"/>
                  </a:cubicBezTo>
                  <a:cubicBezTo>
                    <a:pt x="6931" y="6077"/>
                    <a:pt x="7882" y="5823"/>
                    <a:pt x="8851" y="5263"/>
                  </a:cubicBezTo>
                  <a:cubicBezTo>
                    <a:pt x="9820" y="4704"/>
                    <a:pt x="10517" y="4007"/>
                    <a:pt x="11076" y="3038"/>
                  </a:cubicBezTo>
                  <a:cubicBezTo>
                    <a:pt x="11113" y="2973"/>
                    <a:pt x="11144" y="2918"/>
                    <a:pt x="11179" y="2852"/>
                  </a:cubicBezTo>
                  <a:lnTo>
                    <a:pt x="5813" y="0"/>
                  </a:lnTo>
                </a:path>
              </a:pathLst>
            </a:custGeom>
            <a:solidFill>
              <a:srgbClr val="A47A26"/>
            </a:solidFill>
            <a:ln>
              <a:noFill/>
            </a:ln>
          </p:spPr>
        </p:sp>
        <p:sp>
          <p:nvSpPr>
            <p:cNvPr id="22" name="Freeform 8"/>
            <p:cNvSpPr/>
            <p:nvPr/>
          </p:nvSpPr>
          <p:spPr>
            <a:xfrm>
              <a:off x="2181195" y="3902745"/>
              <a:ext cx="4024800" cy="2188080"/>
            </a:xfrm>
            <a:custGeom>
              <a:avLst/>
              <a:gdLst/>
              <a:ahLst/>
              <a:cxnLst/>
              <a:rect l="0" t="0" r="r" b="b"/>
              <a:pathLst>
                <a:path w="11180" h="6078">
                  <a:moveTo>
                    <a:pt x="5813" y="0"/>
                  </a:moveTo>
                  <a:lnTo>
                    <a:pt x="0" y="1776"/>
                  </a:lnTo>
                  <a:lnTo>
                    <a:pt x="0" y="1776"/>
                  </a:lnTo>
                  <a:cubicBezTo>
                    <a:pt x="141" y="2240"/>
                    <a:pt x="306" y="2619"/>
                    <a:pt x="548" y="3038"/>
                  </a:cubicBezTo>
                  <a:cubicBezTo>
                    <a:pt x="1107" y="4007"/>
                    <a:pt x="1803" y="4704"/>
                    <a:pt x="2773" y="5263"/>
                  </a:cubicBezTo>
                  <a:cubicBezTo>
                    <a:pt x="3742" y="5823"/>
                    <a:pt x="4694" y="6077"/>
                    <a:pt x="5813" y="6077"/>
                  </a:cubicBezTo>
                  <a:cubicBezTo>
                    <a:pt x="6931" y="6077"/>
                    <a:pt x="7882" y="5823"/>
                    <a:pt x="8851" y="5263"/>
                  </a:cubicBezTo>
                  <a:cubicBezTo>
                    <a:pt x="9820" y="4704"/>
                    <a:pt x="10517" y="4007"/>
                    <a:pt x="11076" y="3038"/>
                  </a:cubicBezTo>
                  <a:cubicBezTo>
                    <a:pt x="11113" y="2973"/>
                    <a:pt x="11144" y="2918"/>
                    <a:pt x="11179" y="2852"/>
                  </a:cubicBezTo>
                  <a:lnTo>
                    <a:pt x="5813" y="0"/>
                  </a:lnTo>
                </a:path>
              </a:pathLst>
            </a:custGeom>
            <a:noFill/>
            <a:ln>
              <a:solidFill>
                <a:srgbClr val="7B92A8"/>
              </a:solidFill>
            </a:ln>
          </p:spPr>
        </p:sp>
        <p:sp>
          <p:nvSpPr>
            <p:cNvPr id="23" name="Freeform 9"/>
            <p:cNvSpPr/>
            <p:nvPr/>
          </p:nvSpPr>
          <p:spPr>
            <a:xfrm>
              <a:off x="2085435" y="2202105"/>
              <a:ext cx="2188800" cy="2340360"/>
            </a:xfrm>
            <a:custGeom>
              <a:avLst/>
              <a:gdLst/>
              <a:ahLst/>
              <a:cxnLst/>
              <a:rect l="0" t="0" r="r" b="b"/>
              <a:pathLst>
                <a:path w="6080" h="6501">
                  <a:moveTo>
                    <a:pt x="6079" y="4724"/>
                  </a:moveTo>
                  <a:lnTo>
                    <a:pt x="2253" y="0"/>
                  </a:lnTo>
                  <a:cubicBezTo>
                    <a:pt x="1645" y="493"/>
                    <a:pt x="1206" y="1007"/>
                    <a:pt x="815" y="1685"/>
                  </a:cubicBezTo>
                  <a:cubicBezTo>
                    <a:pt x="255" y="2654"/>
                    <a:pt x="0" y="3605"/>
                    <a:pt x="0" y="4724"/>
                  </a:cubicBezTo>
                  <a:cubicBezTo>
                    <a:pt x="0" y="5357"/>
                    <a:pt x="80" y="5894"/>
                    <a:pt x="266" y="6500"/>
                  </a:cubicBezTo>
                  <a:lnTo>
                    <a:pt x="6079" y="4724"/>
                  </a:lnTo>
                </a:path>
              </a:pathLst>
            </a:custGeom>
            <a:solidFill>
              <a:srgbClr val="8FC6EB"/>
            </a:solidFill>
            <a:ln>
              <a:noFill/>
            </a:ln>
          </p:spPr>
        </p:sp>
        <p:sp>
          <p:nvSpPr>
            <p:cNvPr id="24" name="Freeform 10"/>
            <p:cNvSpPr/>
            <p:nvPr/>
          </p:nvSpPr>
          <p:spPr>
            <a:xfrm>
              <a:off x="2085435" y="2202105"/>
              <a:ext cx="2188800" cy="2340360"/>
            </a:xfrm>
            <a:custGeom>
              <a:avLst/>
              <a:gdLst/>
              <a:ahLst/>
              <a:cxnLst/>
              <a:rect l="0" t="0" r="r" b="b"/>
              <a:pathLst>
                <a:path w="6080" h="6501">
                  <a:moveTo>
                    <a:pt x="6079" y="4724"/>
                  </a:moveTo>
                  <a:lnTo>
                    <a:pt x="2253" y="0"/>
                  </a:lnTo>
                  <a:lnTo>
                    <a:pt x="2253" y="0"/>
                  </a:lnTo>
                  <a:cubicBezTo>
                    <a:pt x="1645" y="493"/>
                    <a:pt x="1206" y="1007"/>
                    <a:pt x="815" y="1685"/>
                  </a:cubicBezTo>
                  <a:cubicBezTo>
                    <a:pt x="255" y="2654"/>
                    <a:pt x="0" y="3605"/>
                    <a:pt x="0" y="4724"/>
                  </a:cubicBezTo>
                  <a:cubicBezTo>
                    <a:pt x="0" y="5357"/>
                    <a:pt x="80" y="5894"/>
                    <a:pt x="266" y="6500"/>
                  </a:cubicBezTo>
                  <a:lnTo>
                    <a:pt x="6079" y="4724"/>
                  </a:lnTo>
                </a:path>
              </a:pathLst>
            </a:custGeom>
            <a:noFill/>
            <a:ln>
              <a:solidFill>
                <a:srgbClr val="82C0E9"/>
              </a:solidFill>
            </a:ln>
          </p:spPr>
        </p:sp>
        <p:sp>
          <p:nvSpPr>
            <p:cNvPr id="25" name="Freeform 11"/>
            <p:cNvSpPr/>
            <p:nvPr/>
          </p:nvSpPr>
          <p:spPr>
            <a:xfrm>
              <a:off x="2896515" y="1714665"/>
              <a:ext cx="1377720" cy="2188440"/>
            </a:xfrm>
            <a:custGeom>
              <a:avLst/>
              <a:gdLst/>
              <a:ahLst/>
              <a:cxnLst/>
              <a:rect l="0" t="0" r="r" b="b"/>
              <a:pathLst>
                <a:path w="3827" h="6079">
                  <a:moveTo>
                    <a:pt x="3826" y="6078"/>
                  </a:moveTo>
                  <a:lnTo>
                    <a:pt x="3826" y="0"/>
                  </a:lnTo>
                  <a:lnTo>
                    <a:pt x="3826" y="0"/>
                  </a:lnTo>
                  <a:cubicBezTo>
                    <a:pt x="2707" y="0"/>
                    <a:pt x="1754" y="255"/>
                    <a:pt x="786" y="814"/>
                  </a:cubicBezTo>
                  <a:cubicBezTo>
                    <a:pt x="496" y="981"/>
                    <a:pt x="261" y="1143"/>
                    <a:pt x="0" y="1354"/>
                  </a:cubicBezTo>
                  <a:lnTo>
                    <a:pt x="3826" y="6078"/>
                  </a:lnTo>
                </a:path>
              </a:pathLst>
            </a:custGeom>
            <a:solidFill>
              <a:srgbClr val="427C75"/>
            </a:solidFill>
            <a:ln>
              <a:noFill/>
            </a:ln>
          </p:spPr>
        </p:sp>
        <p:sp>
          <p:nvSpPr>
            <p:cNvPr id="26" name="Freeform 12"/>
            <p:cNvSpPr/>
            <p:nvPr/>
          </p:nvSpPr>
          <p:spPr>
            <a:xfrm>
              <a:off x="2896515" y="1714665"/>
              <a:ext cx="1377720" cy="2188440"/>
            </a:xfrm>
            <a:custGeom>
              <a:avLst/>
              <a:gdLst/>
              <a:ahLst/>
              <a:cxnLst/>
              <a:rect l="0" t="0" r="r" b="b"/>
              <a:pathLst>
                <a:path w="3827" h="6079">
                  <a:moveTo>
                    <a:pt x="3826" y="6078"/>
                  </a:moveTo>
                  <a:lnTo>
                    <a:pt x="3826" y="0"/>
                  </a:lnTo>
                  <a:lnTo>
                    <a:pt x="3826" y="0"/>
                  </a:lnTo>
                  <a:lnTo>
                    <a:pt x="3826" y="0"/>
                  </a:lnTo>
                  <a:cubicBezTo>
                    <a:pt x="2707" y="0"/>
                    <a:pt x="1754" y="255"/>
                    <a:pt x="786" y="814"/>
                  </a:cubicBezTo>
                  <a:cubicBezTo>
                    <a:pt x="496" y="981"/>
                    <a:pt x="261" y="1143"/>
                    <a:pt x="0" y="1354"/>
                  </a:cubicBezTo>
                  <a:lnTo>
                    <a:pt x="3826" y="6078"/>
                  </a:lnTo>
                </a:path>
              </a:pathLst>
            </a:custGeom>
            <a:noFill/>
            <a:ln>
              <a:solidFill>
                <a:srgbClr val="2D6D66"/>
              </a:solidFill>
            </a:ln>
          </p:spPr>
        </p:sp>
        <p:sp>
          <p:nvSpPr>
            <p:cNvPr id="27" name="TextShape 13"/>
            <p:cNvSpPr txBox="1"/>
            <p:nvPr/>
          </p:nvSpPr>
          <p:spPr>
            <a:xfrm>
              <a:off x="4855797" y="3041837"/>
              <a:ext cx="1464840" cy="206428"/>
            </a:xfrm>
            <a:prstGeom prst="rect">
              <a:avLst/>
            </a:prstGeom>
            <a:noFill/>
            <a:ln>
              <a:noFill/>
            </a:ln>
          </p:spPr>
          <p:txBody>
            <a:bodyPr lIns="0" tIns="0" rIns="0" bIns="0"/>
            <a:lstStyle/>
            <a:p>
              <a:r>
                <a:rPr lang="en-US" sz="1600" b="1" strike="noStrike" spc="-1" dirty="0">
                  <a:solidFill>
                    <a:schemeClr val="bg1"/>
                  </a:solidFill>
                  <a:uFill>
                    <a:solidFill>
                      <a:srgbClr val="FFFFFF"/>
                    </a:solidFill>
                  </a:uFill>
                  <a:latin typeface="Arial"/>
                </a:rPr>
                <a:t>32.9%  Clinton</a:t>
              </a:r>
              <a:endParaRPr lang="en-US" sz="1600" b="1" strike="noStrike" spc="-1" dirty="0">
                <a:solidFill>
                  <a:schemeClr val="bg1"/>
                </a:solidFill>
                <a:uFill>
                  <a:solidFill>
                    <a:srgbClr val="FFFFFF"/>
                  </a:solidFill>
                </a:uFill>
                <a:latin typeface="Arial"/>
                <a:ea typeface="Arial"/>
              </a:endParaRPr>
            </a:p>
          </p:txBody>
        </p:sp>
        <p:sp>
          <p:nvSpPr>
            <p:cNvPr id="28" name="TextShape 14"/>
            <p:cNvSpPr txBox="1"/>
            <p:nvPr/>
          </p:nvSpPr>
          <p:spPr>
            <a:xfrm>
              <a:off x="3615075" y="5258506"/>
              <a:ext cx="1382040" cy="187919"/>
            </a:xfrm>
            <a:prstGeom prst="rect">
              <a:avLst/>
            </a:prstGeom>
            <a:noFill/>
            <a:ln>
              <a:noFill/>
            </a:ln>
          </p:spPr>
          <p:txBody>
            <a:bodyPr lIns="0" tIns="0" rIns="0" bIns="0"/>
            <a:lstStyle/>
            <a:p>
              <a:r>
                <a:rPr lang="en-US" sz="1600" b="1" strike="noStrike" spc="-1" dirty="0">
                  <a:solidFill>
                    <a:schemeClr val="bg1"/>
                  </a:solidFill>
                  <a:uFill>
                    <a:solidFill>
                      <a:srgbClr val="FFFFFF"/>
                    </a:solidFill>
                  </a:uFill>
                  <a:latin typeface="Arial"/>
                </a:rPr>
                <a:t>37.4%  Trump</a:t>
              </a:r>
              <a:endParaRPr lang="en-US" sz="1600" b="1" strike="noStrike" spc="-1" dirty="0">
                <a:solidFill>
                  <a:schemeClr val="bg1"/>
                </a:solidFill>
                <a:uFill>
                  <a:solidFill>
                    <a:srgbClr val="FFFFFF"/>
                  </a:solidFill>
                </a:uFill>
                <a:latin typeface="Arial"/>
                <a:ea typeface="Arial"/>
              </a:endParaRPr>
            </a:p>
          </p:txBody>
        </p:sp>
        <p:sp>
          <p:nvSpPr>
            <p:cNvPr id="29" name="TextShape 15"/>
            <p:cNvSpPr txBox="1"/>
            <p:nvPr/>
          </p:nvSpPr>
          <p:spPr>
            <a:xfrm>
              <a:off x="2181195" y="3379503"/>
              <a:ext cx="1538598" cy="194561"/>
            </a:xfrm>
            <a:prstGeom prst="rect">
              <a:avLst/>
            </a:prstGeom>
            <a:noFill/>
            <a:ln>
              <a:noFill/>
            </a:ln>
          </p:spPr>
          <p:txBody>
            <a:bodyPr lIns="0" tIns="0" rIns="0" bIns="0"/>
            <a:lstStyle/>
            <a:p>
              <a:r>
                <a:rPr lang="en-US" sz="1600" b="1" strike="noStrike" spc="-1" dirty="0">
                  <a:solidFill>
                    <a:schemeClr val="bg1"/>
                  </a:solidFill>
                  <a:uFill>
                    <a:solidFill>
                      <a:srgbClr val="FFFFFF"/>
                    </a:solidFill>
                  </a:uFill>
                  <a:latin typeface="Arial"/>
                </a:rPr>
                <a:t>18.8%  Neither</a:t>
              </a:r>
              <a:endParaRPr lang="en-US" sz="1600" b="1" strike="noStrike" spc="-1" dirty="0">
                <a:solidFill>
                  <a:schemeClr val="bg1"/>
                </a:solidFill>
                <a:uFill>
                  <a:solidFill>
                    <a:srgbClr val="FFFFFF"/>
                  </a:solidFill>
                </a:uFill>
                <a:latin typeface="Arial"/>
                <a:ea typeface="Arial"/>
              </a:endParaRPr>
            </a:p>
          </p:txBody>
        </p:sp>
        <p:sp>
          <p:nvSpPr>
            <p:cNvPr id="30" name="TextShape 16"/>
            <p:cNvSpPr txBox="1"/>
            <p:nvPr/>
          </p:nvSpPr>
          <p:spPr>
            <a:xfrm>
              <a:off x="3228020" y="1958088"/>
              <a:ext cx="1746360" cy="488500"/>
            </a:xfrm>
            <a:prstGeom prst="rect">
              <a:avLst/>
            </a:prstGeom>
            <a:noFill/>
            <a:ln>
              <a:noFill/>
            </a:ln>
          </p:spPr>
          <p:txBody>
            <a:bodyPr lIns="0" tIns="0" rIns="0" bIns="0"/>
            <a:lstStyle/>
            <a:p>
              <a:r>
                <a:rPr lang="en-US" sz="1600" b="1" strike="noStrike" spc="-1" dirty="0">
                  <a:solidFill>
                    <a:schemeClr val="bg1"/>
                  </a:solidFill>
                  <a:uFill>
                    <a:solidFill>
                      <a:srgbClr val="FFFFFF"/>
                    </a:solidFill>
                  </a:uFill>
                  <a:latin typeface="Arial"/>
                </a:rPr>
                <a:t>11.0%  </a:t>
              </a:r>
            </a:p>
            <a:p>
              <a:r>
                <a:rPr lang="en-US" sz="1600" b="1" strike="noStrike" spc="-1" dirty="0">
                  <a:solidFill>
                    <a:schemeClr val="bg1"/>
                  </a:solidFill>
                  <a:uFill>
                    <a:solidFill>
                      <a:srgbClr val="FFFFFF"/>
                    </a:solidFill>
                  </a:uFill>
                  <a:latin typeface="Arial"/>
                </a:rPr>
                <a:t>Undecided</a:t>
              </a:r>
              <a:endParaRPr lang="en-US" sz="1600" b="1" strike="noStrike" spc="-1" dirty="0">
                <a:solidFill>
                  <a:schemeClr val="bg1"/>
                </a:solidFill>
                <a:uFill>
                  <a:solidFill>
                    <a:srgbClr val="FFFFFF"/>
                  </a:solidFill>
                </a:uFill>
                <a:latin typeface="Arial"/>
                <a:ea typeface="Arial"/>
              </a:endParaRPr>
            </a:p>
          </p:txBody>
        </p:sp>
      </p:grpSp>
    </p:spTree>
    <p:extLst>
      <p:ext uri="{BB962C8B-B14F-4D97-AF65-F5344CB8AC3E}">
        <p14:creationId xmlns:p14="http://schemas.microsoft.com/office/powerpoint/2010/main" val="14585789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Supporters of New Policies</a:t>
            </a:r>
            <a:br>
              <a:rPr lang="en-US" dirty="0"/>
            </a:br>
            <a:r>
              <a:rPr lang="en-US" dirty="0"/>
              <a:t>(by candidate preference)</a:t>
            </a:r>
          </a:p>
        </p:txBody>
      </p:sp>
      <p:graphicFrame>
        <p:nvGraphicFramePr>
          <p:cNvPr id="6" name="Content Placeholder 5"/>
          <p:cNvGraphicFramePr>
            <a:graphicFrameLocks noGrp="1"/>
          </p:cNvGraphicFramePr>
          <p:nvPr>
            <p:ph idx="1"/>
            <p:extLst/>
          </p:nvPr>
        </p:nvGraphicFramePr>
        <p:xfrm>
          <a:off x="292100" y="1600200"/>
          <a:ext cx="11899899" cy="458046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6680414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Clinton/Trump voters on embargo</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774980784"/>
              </p:ext>
            </p:extLst>
          </p:nvPr>
        </p:nvGraphicFramePr>
        <p:xfrm>
          <a:off x="304800" y="1828800"/>
          <a:ext cx="11887199" cy="420846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7440911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62943" y="2185830"/>
            <a:ext cx="2103122" cy="1357640"/>
          </a:xfrm>
          <a:prstGeom prst="rect">
            <a:avLst/>
          </a:prstGeom>
        </p:spPr>
      </p:pic>
      <p:sp>
        <p:nvSpPr>
          <p:cNvPr id="5" name="Title 1"/>
          <p:cNvSpPr>
            <a:spLocks noGrp="1"/>
          </p:cNvSpPr>
          <p:nvPr>
            <p:ph type="title"/>
          </p:nvPr>
        </p:nvSpPr>
        <p:spPr>
          <a:xfrm>
            <a:off x="896389" y="3973166"/>
            <a:ext cx="10515600" cy="1881534"/>
          </a:xfrm>
        </p:spPr>
        <p:txBody>
          <a:bodyPr>
            <a:normAutofit fontScale="90000"/>
          </a:bodyPr>
          <a:lstStyle/>
          <a:p>
            <a:pPr algn="ctr"/>
            <a:r>
              <a:rPr lang="en-US" sz="3200" b="1" dirty="0">
                <a:cs typeface="Arial" panose="020B0604020202020204" pitchFamily="34" charset="0"/>
              </a:rPr>
              <a:t>2016 FIU Cuba Poll</a:t>
            </a:r>
            <a:br>
              <a:rPr lang="en-US" sz="3200" b="1" dirty="0">
                <a:cs typeface="Arial" panose="020B0604020202020204" pitchFamily="34" charset="0"/>
              </a:rPr>
            </a:br>
            <a:r>
              <a:rPr lang="en-US" sz="3200" b="1" dirty="0">
                <a:cs typeface="Arial" panose="020B0604020202020204" pitchFamily="34" charset="0"/>
              </a:rPr>
              <a:t>View online at cri.fiu.edu</a:t>
            </a:r>
            <a:br>
              <a:rPr lang="en-US" sz="3200" b="1" dirty="0">
                <a:cs typeface="Arial" panose="020B0604020202020204" pitchFamily="34" charset="0"/>
              </a:rPr>
            </a:br>
            <a:br>
              <a:rPr lang="en-US" dirty="0">
                <a:cs typeface="Arial" panose="020B0604020202020204" pitchFamily="34" charset="0"/>
              </a:rPr>
            </a:br>
            <a:r>
              <a:rPr lang="en-US" dirty="0">
                <a:cs typeface="Arial" panose="020B0604020202020204" pitchFamily="34" charset="0"/>
              </a:rPr>
              <a:t>Thank you!</a:t>
            </a:r>
            <a:endParaRPr lang="en-US" sz="3200" b="1" dirty="0">
              <a:cs typeface="Arial" panose="020B0604020202020204" pitchFamily="34" charset="0"/>
            </a:endParaRPr>
          </a:p>
        </p:txBody>
      </p:sp>
    </p:spTree>
    <p:extLst>
      <p:ext uri="{BB962C8B-B14F-4D97-AF65-F5344CB8AC3E}">
        <p14:creationId xmlns:p14="http://schemas.microsoft.com/office/powerpoint/2010/main" val="900075743"/>
      </p:ext>
    </p:extLst>
  </p:cSld>
  <p:clrMapOvr>
    <a:masterClrMapping/>
  </p:clrMapOvr>
</p:sld>
</file>

<file path=ppt/theme/theme1.xml><?xml version="1.0" encoding="utf-8"?>
<a:theme xmlns:a="http://schemas.openxmlformats.org/drawingml/2006/main" name="Revolution">
  <a:themeElements>
    <a:clrScheme name="Revolution">
      <a:dk1>
        <a:sysClr val="windowText" lastClr="000000"/>
      </a:dk1>
      <a:lt1>
        <a:sysClr val="window" lastClr="FFFFFF"/>
      </a:lt1>
      <a:dk2>
        <a:srgbClr val="1B3861"/>
      </a:dk2>
      <a:lt2>
        <a:srgbClr val="38ABED"/>
      </a:lt2>
      <a:accent1>
        <a:srgbClr val="0C5986"/>
      </a:accent1>
      <a:accent2>
        <a:srgbClr val="DDF53D"/>
      </a:accent2>
      <a:accent3>
        <a:srgbClr val="508709"/>
      </a:accent3>
      <a:accent4>
        <a:srgbClr val="BF5E00"/>
      </a:accent4>
      <a:accent5>
        <a:srgbClr val="9C0001"/>
      </a:accent5>
      <a:accent6>
        <a:srgbClr val="660075"/>
      </a:accent6>
      <a:hlink>
        <a:srgbClr val="ABF24D"/>
      </a:hlink>
      <a:folHlink>
        <a:srgbClr val="A0E7FB"/>
      </a:folHlink>
    </a:clrScheme>
    <a:fontScheme name="Revolution">
      <a:majorFont>
        <a:latin typeface="Trebuchet MS"/>
        <a:ea typeface=""/>
        <a:cs typeface=""/>
        <a:font script="Jpan" typeface="ＭＳ ゴシック"/>
      </a:majorFont>
      <a:minorFont>
        <a:latin typeface="Trebuchet MS"/>
        <a:ea typeface=""/>
        <a:cs typeface=""/>
        <a:font script="Jpan" typeface="ＭＳ ゴシック"/>
      </a:minorFont>
    </a:fontScheme>
    <a:fmtScheme name="Revolution">
      <a:fillStyleLst>
        <a:solidFill>
          <a:schemeClr val="phClr"/>
        </a:solidFill>
        <a:solidFill>
          <a:schemeClr val="phClr"/>
        </a:soli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3175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innerShdw blurRad="50800" dist="25400" dir="10800000">
              <a:srgbClr val="808080">
                <a:alpha val="75000"/>
              </a:srgbClr>
            </a:innerShdw>
          </a:effectLst>
        </a:effectStyle>
        <a:effectStyle>
          <a:effectLst>
            <a:innerShdw blurRad="50800" dist="25400" dir="13500000">
              <a:srgbClr val="808080">
                <a:alpha val="75000"/>
              </a:srgbClr>
            </a:innerShdw>
            <a:outerShdw blurRad="63500" dist="50800" dir="5400000" algn="br" rotWithShape="0">
              <a:srgbClr val="000000">
                <a:alpha val="35000"/>
              </a:srgbClr>
            </a:outerShdw>
          </a:effectLst>
          <a:scene3d>
            <a:camera prst="orthographicFront">
              <a:rot lat="0" lon="0" rev="0"/>
            </a:camera>
            <a:lightRig rig="threePt" dir="tl">
              <a:rot lat="0" lon="0" rev="11400000"/>
            </a:lightRig>
          </a:scene3d>
          <a:sp3d contourW="12700" prstMaterial="softmetal">
            <a:bevelT w="63500" h="25400" prst="angle"/>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3039</TotalTime>
  <Words>476</Words>
  <Application>Microsoft Macintosh PowerPoint</Application>
  <PresentationFormat>Widescreen</PresentationFormat>
  <Paragraphs>158</Paragraphs>
  <Slides>23</Slides>
  <Notes>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23</vt:i4>
      </vt:variant>
    </vt:vector>
  </HeadingPairs>
  <TitlesOfParts>
    <vt:vector size="30" baseType="lpstr">
      <vt:lpstr>ＭＳ Ｐゴシック</vt:lpstr>
      <vt:lpstr>Arial</vt:lpstr>
      <vt:lpstr>Calibri</vt:lpstr>
      <vt:lpstr>Times New Roman</vt:lpstr>
      <vt:lpstr>Trebuchet MS</vt:lpstr>
      <vt:lpstr>Wingdings 2</vt:lpstr>
      <vt:lpstr>Revolution</vt:lpstr>
      <vt:lpstr>  The Cuban-American Transition: Demographic and Ideological Change in the Cuban-American Community</vt:lpstr>
      <vt:lpstr>Cuba Poll 1997-2016 (N and Margin of Error)</vt:lpstr>
      <vt:lpstr>Unrestricted Travel for All Americans</vt:lpstr>
      <vt:lpstr>Continue Embargo</vt:lpstr>
      <vt:lpstr>Sale of Food</vt:lpstr>
      <vt:lpstr>Favor Selling Food and Medicine (by Poll Year) </vt:lpstr>
      <vt:lpstr>The Issue of Travel to Cuba</vt:lpstr>
      <vt:lpstr>Embargo and Diplomatic Relations (by Poll Year)</vt:lpstr>
      <vt:lpstr>On Political Lag</vt:lpstr>
      <vt:lpstr>Party Registration (By Poll Year)</vt:lpstr>
      <vt:lpstr>Citizens (Eligible by Years of Arrival: 2016 Cuba Poll)</vt:lpstr>
      <vt:lpstr>Citizens Registered to Vote (By Period of Arrival: 2016 Cuba Poll)</vt:lpstr>
      <vt:lpstr>Political Party Registration (By Time of Departure: 2016 Cuba Poll)</vt:lpstr>
      <vt:lpstr>The 2016 Vote: Does Trump owe Cubans the Florida Win?</vt:lpstr>
      <vt:lpstr>PowerPoint Presentation</vt:lpstr>
      <vt:lpstr>PowerPoint Presentation</vt:lpstr>
      <vt:lpstr>Hillary Clinton improved on Obama’s numbers in Cuban precincts “Cubanos”  (Trump won these areas 50% a 48%)</vt:lpstr>
      <vt:lpstr>A Referendum on Obama Policies?</vt:lpstr>
      <vt:lpstr>Support for new policies initiated by U.S. government (2016 Cuba Polls) </vt:lpstr>
      <vt:lpstr>If election were held today… Clinton or Trump?  (Asked only of registered voters-July 11-August 14, 2016)</vt:lpstr>
      <vt:lpstr>Supporters of New Policies (by candidate preference)</vt:lpstr>
      <vt:lpstr>Clinton/Trump voters on embargo</vt:lpstr>
      <vt:lpstr>2016 FIU Cuba Poll View online at cri.fiu.edu  Thank you!</vt:lpstr>
    </vt:vector>
  </TitlesOfParts>
  <Company/>
  <LinksUpToDate>false</LinksUpToDate>
  <SharedDoc>false</SharedDoc>
  <HyperlinksChanged>false</HyperlinksChanged>
  <AppVersion>16.0011</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2016 FIU Cuba Poll:</dc:title>
  <dc:creator>Guillermo Grenier</dc:creator>
  <cp:lastModifiedBy>Guillermo Grenier</cp:lastModifiedBy>
  <cp:revision>337</cp:revision>
  <dcterms:created xsi:type="dcterms:W3CDTF">2016-09-06T16:57:16Z</dcterms:created>
  <dcterms:modified xsi:type="dcterms:W3CDTF">2018-04-03T19:12:10Z</dcterms:modified>
</cp:coreProperties>
</file>